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2" r:id="rId23"/>
    <p:sldId id="277" r:id="rId24"/>
    <p:sldId id="278" r:id="rId25"/>
    <p:sldId id="279" r:id="rId26"/>
    <p:sldId id="280" r:id="rId27"/>
    <p:sldId id="281" r:id="rId2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A1953B-E0C3-4162-B0D2-1CAE55564DAB}" type="datetimeFigureOut">
              <a:rPr lang="pt-BR" smtClean="0"/>
              <a:pPr/>
              <a:t>02/09/2019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C95540-1029-4B96-843D-1AAACD5AF87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42730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50C1-C9CF-41FA-80B8-188A57465295}" type="datetimeFigureOut">
              <a:rPr lang="pt-BR" smtClean="0"/>
              <a:pPr/>
              <a:t>02/09/2019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8A261-84BB-4F5C-9990-33AED577347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50C1-C9CF-41FA-80B8-188A57465295}" type="datetimeFigureOut">
              <a:rPr lang="pt-BR" smtClean="0"/>
              <a:pPr/>
              <a:t>02/09/2019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8A261-84BB-4F5C-9990-33AED577347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50C1-C9CF-41FA-80B8-188A57465295}" type="datetimeFigureOut">
              <a:rPr lang="pt-BR" smtClean="0"/>
              <a:pPr/>
              <a:t>02/09/2019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8A261-84BB-4F5C-9990-33AED5773477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50C1-C9CF-41FA-80B8-188A57465295}" type="datetimeFigureOut">
              <a:rPr lang="pt-BR" smtClean="0"/>
              <a:pPr/>
              <a:t>02/09/2019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8A261-84BB-4F5C-9990-33AED577347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50C1-C9CF-41FA-80B8-188A57465295}" type="datetimeFigureOut">
              <a:rPr lang="pt-BR" smtClean="0"/>
              <a:pPr/>
              <a:t>02/09/2019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8A261-84BB-4F5C-9990-33AED577347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50C1-C9CF-41FA-80B8-188A57465295}" type="datetimeFigureOut">
              <a:rPr lang="pt-BR" smtClean="0"/>
              <a:pPr/>
              <a:t>02/09/2019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8A261-84BB-4F5C-9990-33AED577347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50C1-C9CF-41FA-80B8-188A57465295}" type="datetimeFigureOut">
              <a:rPr lang="pt-BR" smtClean="0"/>
              <a:pPr/>
              <a:t>02/09/2019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8A261-84BB-4F5C-9990-33AED577347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50C1-C9CF-41FA-80B8-188A57465295}" type="datetimeFigureOut">
              <a:rPr lang="pt-BR" smtClean="0"/>
              <a:pPr/>
              <a:t>02/09/2019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8A261-84BB-4F5C-9990-33AED577347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50C1-C9CF-41FA-80B8-188A57465295}" type="datetimeFigureOut">
              <a:rPr lang="pt-BR" smtClean="0"/>
              <a:pPr/>
              <a:t>02/09/2019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8A261-84BB-4F5C-9990-33AED577347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50C1-C9CF-41FA-80B8-188A57465295}" type="datetimeFigureOut">
              <a:rPr lang="pt-BR" smtClean="0"/>
              <a:pPr/>
              <a:t>02/09/2019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8A261-84BB-4F5C-9990-33AED577347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50C1-C9CF-41FA-80B8-188A57465295}" type="datetimeFigureOut">
              <a:rPr lang="pt-BR" smtClean="0"/>
              <a:pPr/>
              <a:t>02/09/2019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8A261-84BB-4F5C-9990-33AED577347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E3050C1-C9CF-41FA-80B8-188A57465295}" type="datetimeFigureOut">
              <a:rPr lang="pt-BR" smtClean="0"/>
              <a:pPr/>
              <a:t>02/09/2019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5B8A261-84BB-4F5C-9990-33AED577347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Relationship Id="rId9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482853" y="2780928"/>
            <a:ext cx="5846472" cy="120032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7200" b="1" dirty="0" smtClean="0">
                <a:solidFill>
                  <a:srgbClr val="000000"/>
                </a:solidFill>
                <a:latin typeface="Vijaya" pitchFamily="34" charset="0"/>
                <a:cs typeface="Vijaya" pitchFamily="34" charset="0"/>
              </a:rPr>
              <a:t>Doação de Órgãos</a:t>
            </a:r>
            <a:endParaRPr lang="pt-BR" sz="7200" b="1" dirty="0">
              <a:solidFill>
                <a:srgbClr val="000000"/>
              </a:solidFill>
              <a:latin typeface="Vijaya" pitchFamily="34" charset="0"/>
              <a:cs typeface="Vijay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629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57224" y="2500306"/>
            <a:ext cx="7408333" cy="2468045"/>
          </a:xfrm>
        </p:spPr>
        <p:txBody>
          <a:bodyPr/>
          <a:lstStyle/>
          <a:p>
            <a:pPr marL="331788" indent="-331788">
              <a:lnSpc>
                <a:spcPct val="90000"/>
              </a:lnSpc>
              <a:spcBef>
                <a:spcPts val="650"/>
              </a:spcBef>
              <a:buFont typeface="Arial" charset="0"/>
              <a:buChar char="•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pt-BR" sz="2600" b="1" dirty="0" smtClean="0">
                <a:solidFill>
                  <a:srgbClr val="000000"/>
                </a:solidFill>
              </a:rPr>
              <a:t>O estado de coma é um processo que pode ser reversível. </a:t>
            </a:r>
          </a:p>
          <a:p>
            <a:pPr marL="731838" lvl="1" indent="-274638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pt-BR" sz="2400" b="1" i="1" dirty="0" smtClean="0">
                <a:solidFill>
                  <a:srgbClr val="000000"/>
                </a:solidFill>
              </a:rPr>
              <a:t>O paciente em coma está vivo.</a:t>
            </a:r>
          </a:p>
          <a:p>
            <a:pPr marL="331788" indent="-331788">
              <a:lnSpc>
                <a:spcPct val="90000"/>
              </a:lnSpc>
              <a:spcBef>
                <a:spcPts val="500"/>
              </a:spcBef>
              <a:buClrTx/>
              <a:buSzTx/>
              <a:buFontTx/>
              <a:buNone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endParaRPr lang="pt-BR" sz="2000" b="1" i="1" dirty="0" smtClean="0">
              <a:solidFill>
                <a:srgbClr val="000000"/>
              </a:solidFill>
            </a:endParaRPr>
          </a:p>
          <a:p>
            <a:pPr marL="331788" indent="-331788">
              <a:lnSpc>
                <a:spcPct val="90000"/>
              </a:lnSpc>
              <a:spcBef>
                <a:spcPts val="650"/>
              </a:spcBef>
              <a:buFont typeface="Arial" charset="0"/>
              <a:buChar char="•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pt-BR" sz="2600" b="1" dirty="0" smtClean="0">
                <a:solidFill>
                  <a:srgbClr val="000000"/>
                </a:solidFill>
              </a:rPr>
              <a:t>A morte encefálica é irreversível.</a:t>
            </a:r>
          </a:p>
          <a:p>
            <a:pPr marL="731838" lvl="1" indent="-274638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</a:pPr>
            <a:r>
              <a:rPr lang="pt-BR" sz="2400" b="1" i="1" dirty="0" smtClean="0">
                <a:solidFill>
                  <a:srgbClr val="000000"/>
                </a:solidFill>
              </a:rPr>
              <a:t>O paciente em morte encefálica não está mais vivo.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900" b="1" dirty="0" smtClean="0">
                <a:solidFill>
                  <a:srgbClr val="000000"/>
                </a:solidFill>
                <a:latin typeface="Vijaya" pitchFamily="34" charset="0"/>
                <a:cs typeface="Vijaya" pitchFamily="34" charset="0"/>
              </a:rPr>
              <a:t/>
            </a:r>
            <a:br>
              <a:rPr lang="pt-BR" sz="4900" b="1" dirty="0" smtClean="0">
                <a:solidFill>
                  <a:srgbClr val="000000"/>
                </a:solidFill>
                <a:latin typeface="Vijaya" pitchFamily="34" charset="0"/>
                <a:cs typeface="Vijaya" pitchFamily="34" charset="0"/>
              </a:rPr>
            </a:br>
            <a:r>
              <a:rPr lang="pt-BR" sz="4900" b="1" dirty="0" smtClean="0">
                <a:solidFill>
                  <a:srgbClr val="000000"/>
                </a:solidFill>
                <a:latin typeface="Vijaya" pitchFamily="34" charset="0"/>
                <a:cs typeface="Vijaya" pitchFamily="34" charset="0"/>
              </a:rPr>
              <a:t>Coma x Morte Encefálica</a:t>
            </a:r>
            <a:r>
              <a:rPr lang="pt-BR" dirty="0" smtClean="0">
                <a:solidFill>
                  <a:srgbClr val="000000"/>
                </a:solidFill>
              </a:rPr>
              <a:t/>
            </a:r>
            <a:br>
              <a:rPr lang="pt-BR" dirty="0" smtClean="0">
                <a:solidFill>
                  <a:srgbClr val="000000"/>
                </a:solidFill>
              </a:rPr>
            </a:br>
            <a:endParaRPr lang="pt-BR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5000636"/>
            <a:ext cx="2303463" cy="1285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b="1" dirty="0" smtClean="0">
                <a:solidFill>
                  <a:schemeClr val="tx1"/>
                </a:solidFill>
                <a:latin typeface="Vijaya" pitchFamily="34" charset="0"/>
                <a:cs typeface="Vijaya" pitchFamily="34" charset="0"/>
              </a:rPr>
              <a:t>Diagnóstico gráfico de </a:t>
            </a:r>
            <a:br>
              <a:rPr lang="pt-BR" b="1" dirty="0" smtClean="0">
                <a:solidFill>
                  <a:schemeClr val="tx1"/>
                </a:solidFill>
                <a:latin typeface="Vijaya" pitchFamily="34" charset="0"/>
                <a:cs typeface="Vijaya" pitchFamily="34" charset="0"/>
              </a:rPr>
            </a:br>
            <a:r>
              <a:rPr lang="pt-BR" b="1" dirty="0" smtClean="0">
                <a:solidFill>
                  <a:schemeClr val="tx1"/>
                </a:solidFill>
                <a:latin typeface="Vijaya" pitchFamily="34" charset="0"/>
                <a:cs typeface="Vijaya" pitchFamily="34" charset="0"/>
              </a:rPr>
              <a:t>Morte Encefálica</a:t>
            </a:r>
            <a:endParaRPr lang="pt-BR" b="1" dirty="0">
              <a:solidFill>
                <a:schemeClr val="tx1"/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idx="1"/>
          </p:nvPr>
        </p:nvSpPr>
        <p:spPr bwMode="auto">
          <a:xfrm>
            <a:off x="928662" y="2428868"/>
            <a:ext cx="3429024" cy="7716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r" eaLnBrk="0" hangingPunct="0">
              <a:spcBef>
                <a:spcPts val="1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200" b="1" dirty="0" err="1">
                <a:solidFill>
                  <a:srgbClr val="000000"/>
                </a:solidFill>
                <a:cs typeface="Arial" charset="0"/>
              </a:rPr>
              <a:t>Angiografia</a:t>
            </a:r>
            <a:r>
              <a:rPr lang="en-US" sz="2200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200" b="1" u="sng" dirty="0">
                <a:solidFill>
                  <a:srgbClr val="000000"/>
                </a:solidFill>
                <a:cs typeface="Arial" charset="0"/>
              </a:rPr>
              <a:t>com </a:t>
            </a:r>
            <a:r>
              <a:rPr lang="en-US" sz="2200" b="1" u="sng" dirty="0" err="1">
                <a:solidFill>
                  <a:srgbClr val="000000"/>
                </a:solidFill>
                <a:cs typeface="Arial" charset="0"/>
              </a:rPr>
              <a:t>fluxo</a:t>
            </a:r>
            <a:r>
              <a:rPr lang="en-US" sz="2200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cs typeface="Arial" charset="0"/>
              </a:rPr>
              <a:t>sangüíneo</a:t>
            </a:r>
            <a:r>
              <a:rPr lang="en-US" sz="2200" b="1" dirty="0">
                <a:solidFill>
                  <a:srgbClr val="000000"/>
                </a:solidFill>
                <a:cs typeface="Arial" charset="0"/>
              </a:rPr>
              <a:t> cerebral</a:t>
            </a:r>
          </a:p>
        </p:txBody>
      </p:sp>
      <p:graphicFrame>
        <p:nvGraphicFramePr>
          <p:cNvPr id="45059" name="Object 3"/>
          <p:cNvGraphicFramePr>
            <a:graphicFrameLocks noChangeAspect="1"/>
          </p:cNvGraphicFramePr>
          <p:nvPr/>
        </p:nvGraphicFramePr>
        <p:xfrm>
          <a:off x="4857752" y="2571744"/>
          <a:ext cx="2286000" cy="2324100"/>
        </p:xfrm>
        <a:graphic>
          <a:graphicData uri="http://schemas.openxmlformats.org/presentationml/2006/ole">
            <p:oleObj spid="_x0000_s1026" name="Imagem de Bitmap" r:id="rId3" imgW="2285714" imgH="2324424" progId="PBrush">
              <p:embed/>
            </p:oleObj>
          </a:graphicData>
        </a:graphic>
      </p:graphicFrame>
      <p:sp>
        <p:nvSpPr>
          <p:cNvPr id="6" name="Retângulo 5"/>
          <p:cNvSpPr/>
          <p:nvPr/>
        </p:nvSpPr>
        <p:spPr>
          <a:xfrm>
            <a:off x="3786182" y="564357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spcBef>
                <a:spcPts val="1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dirty="0" err="1" smtClean="0">
                <a:solidFill>
                  <a:srgbClr val="000000"/>
                </a:solidFill>
                <a:cs typeface="Arial" charset="0"/>
              </a:rPr>
              <a:t>Angiografia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 com </a:t>
            </a:r>
            <a:r>
              <a:rPr lang="en-US" b="1" u="sng" dirty="0" err="1" smtClean="0">
                <a:solidFill>
                  <a:srgbClr val="000000"/>
                </a:solidFill>
                <a:cs typeface="Arial" charset="0"/>
              </a:rPr>
              <a:t>ausência</a:t>
            </a:r>
            <a:r>
              <a:rPr lang="en-US" b="1" u="sng" dirty="0" smtClean="0">
                <a:solidFill>
                  <a:srgbClr val="000000"/>
                </a:solidFill>
                <a:cs typeface="Arial" charset="0"/>
              </a:rPr>
              <a:t> de </a:t>
            </a:r>
            <a:r>
              <a:rPr lang="en-US" b="1" u="sng" dirty="0" err="1" smtClean="0">
                <a:solidFill>
                  <a:srgbClr val="000000"/>
                </a:solidFill>
                <a:cs typeface="Arial" charset="0"/>
              </a:rPr>
              <a:t>fluxo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cs typeface="Arial" charset="0"/>
              </a:rPr>
              <a:t>sangüíneo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 cerebral </a:t>
            </a:r>
            <a:endParaRPr lang="en-US" b="1" dirty="0">
              <a:solidFill>
                <a:srgbClr val="000000"/>
              </a:solidFill>
              <a:cs typeface="Arial" charset="0"/>
            </a:endParaRPr>
          </a:p>
        </p:txBody>
      </p:sp>
      <p:graphicFrame>
        <p:nvGraphicFramePr>
          <p:cNvPr id="45060" name="Object 4"/>
          <p:cNvGraphicFramePr>
            <a:graphicFrameLocks noChangeAspect="1"/>
          </p:cNvGraphicFramePr>
          <p:nvPr/>
        </p:nvGraphicFramePr>
        <p:xfrm>
          <a:off x="1214414" y="4071942"/>
          <a:ext cx="2200275" cy="2276475"/>
        </p:xfrm>
        <a:graphic>
          <a:graphicData uri="http://schemas.openxmlformats.org/presentationml/2006/ole">
            <p:oleObj spid="_x0000_s1027" name="Imagem de Bitmap" r:id="rId4" imgW="2200582" imgH="2276793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1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72067" y="2675467"/>
            <a:ext cx="3771371" cy="896409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Doppler </a:t>
            </a:r>
            <a:r>
              <a:rPr lang="en-US" b="1" dirty="0" err="1" smtClean="0">
                <a:solidFill>
                  <a:srgbClr val="000000"/>
                </a:solidFill>
                <a:cs typeface="Arial" charset="0"/>
              </a:rPr>
              <a:t>transcraniano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b="1" u="sng" dirty="0" smtClean="0">
                <a:solidFill>
                  <a:srgbClr val="000000"/>
                </a:solidFill>
                <a:cs typeface="Arial" charset="0"/>
              </a:rPr>
              <a:t>com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cs typeface="Arial" charset="0"/>
              </a:rPr>
              <a:t>fluxo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cs typeface="Arial" charset="0"/>
              </a:rPr>
              <a:t>sangüíneo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 cerebral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b="1" dirty="0" smtClean="0">
                <a:solidFill>
                  <a:schemeClr val="tx1"/>
                </a:solidFill>
                <a:latin typeface="Vijaya" pitchFamily="34" charset="0"/>
                <a:cs typeface="Vijaya" pitchFamily="34" charset="0"/>
              </a:rPr>
              <a:t>Diagnóstico gráfico de </a:t>
            </a:r>
            <a:br>
              <a:rPr lang="pt-BR" b="1" dirty="0" smtClean="0">
                <a:solidFill>
                  <a:schemeClr val="tx1"/>
                </a:solidFill>
                <a:latin typeface="Vijaya" pitchFamily="34" charset="0"/>
                <a:cs typeface="Vijaya" pitchFamily="34" charset="0"/>
              </a:rPr>
            </a:br>
            <a:r>
              <a:rPr lang="pt-BR" b="1" dirty="0" smtClean="0">
                <a:solidFill>
                  <a:schemeClr val="tx1"/>
                </a:solidFill>
                <a:latin typeface="Vijaya" pitchFamily="34" charset="0"/>
                <a:cs typeface="Vijaya" pitchFamily="34" charset="0"/>
              </a:rPr>
              <a:t>Morte Encefálica</a:t>
            </a:r>
            <a:endParaRPr lang="pt-BR" b="1" dirty="0">
              <a:solidFill>
                <a:schemeClr val="tx1"/>
              </a:solidFill>
              <a:latin typeface="Vijaya" pitchFamily="34" charset="0"/>
              <a:cs typeface="Vijaya" pitchFamily="34" charset="0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5072066" y="2285992"/>
          <a:ext cx="2527300" cy="2428892"/>
        </p:xfrm>
        <a:graphic>
          <a:graphicData uri="http://schemas.openxmlformats.org/presentationml/2006/ole">
            <p:oleObj spid="_x0000_s2050" r:id="rId3" imgW="5233592" imgH="4611150" progId="">
              <p:embed/>
            </p:oleObj>
          </a:graphicData>
        </a:graphic>
      </p:graphicFrame>
      <p:sp>
        <p:nvSpPr>
          <p:cNvPr id="5" name="Retângulo 4"/>
          <p:cNvSpPr/>
          <p:nvPr/>
        </p:nvSpPr>
        <p:spPr>
          <a:xfrm>
            <a:off x="928662" y="5357826"/>
            <a:ext cx="36433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hangingPunct="0">
              <a:spcBef>
                <a:spcPts val="13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 dirty="0" smtClean="0">
                <a:solidFill>
                  <a:srgbClr val="000000"/>
                </a:solidFill>
                <a:cs typeface="Arial" charset="0"/>
              </a:rPr>
              <a:t>Doppler </a:t>
            </a:r>
            <a:r>
              <a:rPr lang="en-US" sz="2400" b="1" dirty="0" err="1" smtClean="0">
                <a:solidFill>
                  <a:srgbClr val="000000"/>
                </a:solidFill>
                <a:cs typeface="Arial" charset="0"/>
              </a:rPr>
              <a:t>transcranino</a:t>
            </a:r>
            <a:r>
              <a:rPr lang="en-US" sz="2400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400" b="1" u="sng" dirty="0" err="1" smtClean="0">
                <a:solidFill>
                  <a:srgbClr val="000000"/>
                </a:solidFill>
                <a:cs typeface="Arial" charset="0"/>
              </a:rPr>
              <a:t>sem</a:t>
            </a:r>
            <a:r>
              <a:rPr lang="en-US" sz="2400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cs typeface="Arial" charset="0"/>
              </a:rPr>
              <a:t>fluxo</a:t>
            </a:r>
            <a:r>
              <a:rPr lang="en-US" sz="2400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cs typeface="Arial" charset="0"/>
              </a:rPr>
              <a:t>sangüíneo</a:t>
            </a:r>
            <a:r>
              <a:rPr lang="en-US" sz="2400" b="1" dirty="0" smtClean="0">
                <a:solidFill>
                  <a:srgbClr val="000000"/>
                </a:solidFill>
                <a:cs typeface="Arial" charset="0"/>
              </a:rPr>
              <a:t> cerebral</a:t>
            </a:r>
            <a:endParaRPr lang="en-US" sz="2400" b="1" dirty="0">
              <a:solidFill>
                <a:srgbClr val="000000"/>
              </a:solidFill>
              <a:cs typeface="Arial" charset="0"/>
            </a:endParaRPr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5072066" y="5072074"/>
          <a:ext cx="2663825" cy="1577975"/>
        </p:xfrm>
        <a:graphic>
          <a:graphicData uri="http://schemas.openxmlformats.org/presentationml/2006/ole">
            <p:oleObj spid="_x0000_s2051" r:id="rId4" imgW="5258998" imgH="4585745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9144000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90408"/>
          </a:xfrm>
        </p:spPr>
        <p:txBody>
          <a:bodyPr>
            <a:normAutofit fontScale="90000"/>
          </a:bodyPr>
          <a:lstStyle/>
          <a:p>
            <a:r>
              <a:rPr lang="pt-BR" sz="4900" b="1" dirty="0" smtClean="0">
                <a:solidFill>
                  <a:srgbClr val="000000"/>
                </a:solidFill>
                <a:latin typeface="Vijaya" pitchFamily="34" charset="0"/>
                <a:cs typeface="Vijaya" pitchFamily="34" charset="0"/>
              </a:rPr>
              <a:t/>
            </a:r>
            <a:br>
              <a:rPr lang="pt-BR" sz="4900" b="1" dirty="0" smtClean="0">
                <a:solidFill>
                  <a:srgbClr val="000000"/>
                </a:solidFill>
                <a:latin typeface="Vijaya" pitchFamily="34" charset="0"/>
                <a:cs typeface="Vijaya" pitchFamily="34" charset="0"/>
              </a:rPr>
            </a:br>
            <a:r>
              <a:rPr lang="pt-BR" sz="4900" b="1" dirty="0" smtClean="0">
                <a:solidFill>
                  <a:srgbClr val="000000"/>
                </a:solidFill>
                <a:latin typeface="Vijaya" pitchFamily="34" charset="0"/>
                <a:cs typeface="Vijaya" pitchFamily="34" charset="0"/>
              </a:rPr>
              <a:t>Passos para a doação</a:t>
            </a:r>
            <a:r>
              <a:rPr lang="pt-BR" dirty="0" smtClean="0">
                <a:solidFill>
                  <a:srgbClr val="000000"/>
                </a:solidFill>
              </a:rPr>
              <a:t/>
            </a:r>
            <a:br>
              <a:rPr lang="pt-BR" dirty="0" smtClean="0">
                <a:solidFill>
                  <a:srgbClr val="000000"/>
                </a:solidFill>
              </a:rPr>
            </a:br>
            <a:endParaRPr lang="pt-B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357298"/>
            <a:ext cx="5643602" cy="507209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lum contrast="72000"/>
          </a:blip>
          <a:srcRect/>
          <a:stretch>
            <a:fillRect/>
          </a:stretch>
        </p:blipFill>
        <p:spPr bwMode="auto">
          <a:xfrm>
            <a:off x="3571868" y="3286124"/>
            <a:ext cx="2376488" cy="215741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lum bright="4000" contrast="58000"/>
          </a:blip>
          <a:srcRect/>
          <a:stretch>
            <a:fillRect/>
          </a:stretch>
        </p:blipFill>
        <p:spPr bwMode="auto">
          <a:xfrm>
            <a:off x="7143768" y="1500174"/>
            <a:ext cx="1643063" cy="1231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6325" y="5589588"/>
            <a:ext cx="1479550" cy="1268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714752"/>
            <a:ext cx="2087563" cy="1387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2428868"/>
            <a:ext cx="1441450" cy="1071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33550" y="5940425"/>
            <a:ext cx="936625" cy="765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208088" y="5518150"/>
            <a:ext cx="1439862" cy="411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900" b="1" dirty="0" smtClean="0">
                <a:solidFill>
                  <a:srgbClr val="000000"/>
                </a:solidFill>
                <a:latin typeface="Vijaya" pitchFamily="34" charset="0"/>
                <a:cs typeface="Vijaya" pitchFamily="34" charset="0"/>
              </a:rPr>
              <a:t/>
            </a:r>
            <a:br>
              <a:rPr lang="pt-BR" sz="4900" b="1" dirty="0" smtClean="0">
                <a:solidFill>
                  <a:srgbClr val="000000"/>
                </a:solidFill>
                <a:latin typeface="Vijaya" pitchFamily="34" charset="0"/>
                <a:cs typeface="Vijaya" pitchFamily="34" charset="0"/>
              </a:rPr>
            </a:br>
            <a:r>
              <a:rPr lang="pt-BR" sz="4900" b="1" dirty="0" smtClean="0">
                <a:solidFill>
                  <a:srgbClr val="000000"/>
                </a:solidFill>
                <a:latin typeface="Vijaya" pitchFamily="34" charset="0"/>
                <a:cs typeface="Vijaya" pitchFamily="34" charset="0"/>
              </a:rPr>
              <a:t>Como se decide quem irá receber o órgão?</a:t>
            </a:r>
            <a:r>
              <a:rPr lang="pt-BR" b="1" dirty="0" smtClean="0">
                <a:solidFill>
                  <a:srgbClr val="000000"/>
                </a:solidFill>
              </a:rPr>
              <a:t/>
            </a:r>
            <a:br>
              <a:rPr lang="pt-BR" b="1" dirty="0" smtClean="0">
                <a:solidFill>
                  <a:srgbClr val="000000"/>
                </a:solidFill>
              </a:rPr>
            </a:br>
            <a:endParaRPr lang="pt-BR" dirty="0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214678" y="2571744"/>
            <a:ext cx="2879725" cy="2663825"/>
          </a:xfrm>
          <a:prstGeom prst="ellipse">
            <a:avLst/>
          </a:prstGeom>
          <a:solidFill>
            <a:srgbClr val="FFFFFF">
              <a:alpha val="0"/>
            </a:srgbClr>
          </a:solidFill>
          <a:ln w="38160">
            <a:solidFill>
              <a:srgbClr val="2D2DB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" name="AutoShape 17"/>
          <p:cNvSpPr>
            <a:spLocks noChangeArrowheads="1"/>
          </p:cNvSpPr>
          <p:nvPr/>
        </p:nvSpPr>
        <p:spPr bwMode="auto">
          <a:xfrm rot="5400000">
            <a:off x="4321966" y="4393414"/>
            <a:ext cx="792163" cy="8636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2D2DB9"/>
          </a:solidFill>
          <a:ln w="25560">
            <a:solidFill>
              <a:srgbClr val="1E1E87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857224" y="3643314"/>
            <a:ext cx="1800225" cy="917575"/>
          </a:xfrm>
          <a:prstGeom prst="rect">
            <a:avLst/>
          </a:prstGeom>
          <a:solidFill>
            <a:srgbClr val="2D2DB9"/>
          </a:solidFill>
          <a:ln w="25560">
            <a:solidFill>
              <a:srgbClr val="1E1E87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dirty="0">
                <a:solidFill>
                  <a:srgbClr val="FFFFFF"/>
                </a:solidFill>
              </a:rPr>
              <a:t>1. Inscrição na Central de Transplantes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285852" y="2071678"/>
            <a:ext cx="1800225" cy="917575"/>
          </a:xfrm>
          <a:prstGeom prst="rect">
            <a:avLst/>
          </a:prstGeom>
          <a:solidFill>
            <a:srgbClr val="2D2DB9"/>
          </a:solidFill>
          <a:ln w="25560">
            <a:solidFill>
              <a:srgbClr val="1E1E87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dirty="0">
                <a:solidFill>
                  <a:srgbClr val="FFFFFF"/>
                </a:solidFill>
              </a:rPr>
              <a:t>2. Dados do candidato ao transplante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214678" y="1500174"/>
            <a:ext cx="1800225" cy="642938"/>
          </a:xfrm>
          <a:prstGeom prst="rect">
            <a:avLst/>
          </a:prstGeom>
          <a:solidFill>
            <a:srgbClr val="2D2DB9"/>
          </a:solidFill>
          <a:ln w="57240">
            <a:solidFill>
              <a:srgbClr val="1E1E87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dirty="0">
                <a:solidFill>
                  <a:srgbClr val="FFFFFF"/>
                </a:solidFill>
              </a:rPr>
              <a:t>3.  Critérios médicos 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6072198" y="1428736"/>
            <a:ext cx="1800225" cy="1465263"/>
          </a:xfrm>
          <a:prstGeom prst="rect">
            <a:avLst/>
          </a:prstGeom>
          <a:solidFill>
            <a:srgbClr val="2D2DB9"/>
          </a:solidFill>
          <a:ln w="25560">
            <a:solidFill>
              <a:srgbClr val="1E1E87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dirty="0">
                <a:solidFill>
                  <a:srgbClr val="FFFFFF"/>
                </a:solidFill>
              </a:rPr>
              <a:t>4. Órgão precisa ser compatível com o receptor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6429388" y="3357562"/>
            <a:ext cx="1943100" cy="1190625"/>
          </a:xfrm>
          <a:prstGeom prst="rect">
            <a:avLst/>
          </a:prstGeom>
          <a:solidFill>
            <a:srgbClr val="2D2DB9"/>
          </a:solidFill>
          <a:ln w="25560">
            <a:solidFill>
              <a:srgbClr val="1E1E87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dirty="0">
                <a:solidFill>
                  <a:srgbClr val="FFFFFF"/>
                </a:solidFill>
              </a:rPr>
              <a:t>5. Quem está esperando mais tempo RECEBE antes!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3786182" y="3500438"/>
            <a:ext cx="1800225" cy="917575"/>
          </a:xfrm>
          <a:prstGeom prst="rect">
            <a:avLst/>
          </a:prstGeom>
          <a:solidFill>
            <a:srgbClr val="3333CC"/>
          </a:solidFill>
          <a:ln w="25560">
            <a:solidFill>
              <a:srgbClr val="232395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dirty="0">
                <a:solidFill>
                  <a:srgbClr val="FFFFFF"/>
                </a:solidFill>
              </a:rPr>
              <a:t>CENTRAL DE TRANSPLANTES</a:t>
            </a:r>
          </a:p>
        </p:txBody>
      </p:sp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5006975"/>
            <a:ext cx="5146675" cy="170817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6715140" y="5572140"/>
            <a:ext cx="1800225" cy="917575"/>
          </a:xfrm>
          <a:prstGeom prst="rect">
            <a:avLst/>
          </a:prstGeom>
          <a:solidFill>
            <a:srgbClr val="000000"/>
          </a:solidFill>
          <a:ln w="38160">
            <a:solidFill>
              <a:srgbClr val="FFFFFF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b="1" dirty="0">
                <a:solidFill>
                  <a:srgbClr val="FFFFFF"/>
                </a:solidFill>
              </a:rPr>
              <a:t>A Ordem da fila É </a:t>
            </a:r>
            <a:r>
              <a:rPr lang="pt-BR" b="1" dirty="0">
                <a:solidFill>
                  <a:srgbClr val="FF0000"/>
                </a:solidFill>
              </a:rPr>
              <a:t>RESPEITADA</a:t>
            </a:r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 flipV="1">
            <a:off x="2714612" y="4071942"/>
            <a:ext cx="504825" cy="90488"/>
          </a:xfrm>
          <a:prstGeom prst="line">
            <a:avLst/>
          </a:prstGeom>
          <a:noFill/>
          <a:ln w="38160">
            <a:solidFill>
              <a:srgbClr val="2D2DB9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3071802" y="2786058"/>
            <a:ext cx="431800" cy="360362"/>
          </a:xfrm>
          <a:prstGeom prst="line">
            <a:avLst/>
          </a:prstGeom>
          <a:noFill/>
          <a:ln w="38160">
            <a:solidFill>
              <a:srgbClr val="2D2DB9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>
            <a:off x="4000496" y="2143116"/>
            <a:ext cx="285752" cy="500066"/>
          </a:xfrm>
          <a:prstGeom prst="line">
            <a:avLst/>
          </a:prstGeom>
          <a:noFill/>
          <a:ln w="38160">
            <a:solidFill>
              <a:srgbClr val="2D2DB9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 flipV="1">
            <a:off x="5500694" y="2428868"/>
            <a:ext cx="571503" cy="352424"/>
          </a:xfrm>
          <a:prstGeom prst="line">
            <a:avLst/>
          </a:prstGeom>
          <a:noFill/>
          <a:ln w="38160">
            <a:solidFill>
              <a:srgbClr val="2D2DB9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 flipV="1">
            <a:off x="6000761" y="4286255"/>
            <a:ext cx="428628" cy="103187"/>
          </a:xfrm>
          <a:prstGeom prst="line">
            <a:avLst/>
          </a:prstGeom>
          <a:noFill/>
          <a:ln w="38160">
            <a:solidFill>
              <a:srgbClr val="2D2DB9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785786" y="1857364"/>
            <a:ext cx="7408333" cy="3071834"/>
          </a:xfrm>
        </p:spPr>
        <p:txBody>
          <a:bodyPr>
            <a:normAutofit fontScale="92500" lnSpcReduction="10000"/>
          </a:bodyPr>
          <a:lstStyle/>
          <a:p>
            <a:pPr marL="339725" indent="-339725" algn="ctr">
              <a:spcBef>
                <a:spcPts val="550"/>
              </a:spcBef>
              <a:buNone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en-US" sz="2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Perguntas</a:t>
            </a:r>
            <a:r>
              <a:rPr lang="en-US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frequentes</a:t>
            </a:r>
            <a:r>
              <a:rPr lang="en-US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dos </a:t>
            </a:r>
            <a:r>
              <a:rPr lang="en-US" sz="22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familiares</a:t>
            </a:r>
            <a:endParaRPr lang="en-US" sz="22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39725" indent="-339725">
              <a:spcBef>
                <a:spcPts val="450"/>
              </a:spcBef>
              <a:buSzTx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pt-PT" b="1" dirty="0" smtClean="0">
                <a:solidFill>
                  <a:srgbClr val="000000"/>
                </a:solidFill>
              </a:rPr>
              <a:t>Os órgãos e tecidos serão utilizados</a:t>
            </a:r>
          </a:p>
          <a:p>
            <a:pPr marL="339725" indent="-339725">
              <a:spcBef>
                <a:spcPts val="450"/>
              </a:spcBef>
              <a:buSzTx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pt-PT" b="1" dirty="0" smtClean="0">
                <a:solidFill>
                  <a:srgbClr val="000000"/>
                </a:solidFill>
              </a:rPr>
              <a:t>Haverá desfiguração do corpo ?</a:t>
            </a:r>
          </a:p>
          <a:p>
            <a:pPr marL="339725" indent="-339725">
              <a:spcBef>
                <a:spcPts val="450"/>
              </a:spcBef>
              <a:buSzTx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pt-PT" b="1" dirty="0" smtClean="0">
                <a:solidFill>
                  <a:srgbClr val="000000"/>
                </a:solidFill>
              </a:rPr>
              <a:t>Será um procedimento longo ?</a:t>
            </a:r>
          </a:p>
          <a:p>
            <a:pPr marL="339725" indent="-339725">
              <a:spcBef>
                <a:spcPts val="450"/>
              </a:spcBef>
              <a:buSzTx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pt-PT" b="1" dirty="0" smtClean="0">
                <a:solidFill>
                  <a:srgbClr val="000000"/>
                </a:solidFill>
              </a:rPr>
              <a:t>Haverá alguma despesa para família ?</a:t>
            </a:r>
          </a:p>
          <a:p>
            <a:pPr marL="339725" indent="-339725">
              <a:spcBef>
                <a:spcPts val="450"/>
              </a:spcBef>
              <a:buSzTx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pt-PT" b="1" dirty="0" smtClean="0">
                <a:solidFill>
                  <a:srgbClr val="000000"/>
                </a:solidFill>
              </a:rPr>
              <a:t>Haverá alguma dor ?</a:t>
            </a:r>
          </a:p>
          <a:p>
            <a:pPr marL="339725" indent="-339725">
              <a:spcBef>
                <a:spcPts val="450"/>
              </a:spcBef>
              <a:buSzTx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pt-PT" b="1" dirty="0" smtClean="0">
                <a:solidFill>
                  <a:srgbClr val="000000"/>
                </a:solidFill>
              </a:rPr>
              <a:t>Será dito quem são os receptores ?</a:t>
            </a:r>
          </a:p>
          <a:p>
            <a:pPr marL="339725" indent="-339725">
              <a:spcBef>
                <a:spcPts val="450"/>
              </a:spcBef>
              <a:buSzTx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pt-PT" b="1" dirty="0" smtClean="0">
                <a:solidFill>
                  <a:srgbClr val="000000"/>
                </a:solidFill>
              </a:rPr>
              <a:t>Qual será a sequência dos eventos ?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ijaya" pitchFamily="34" charset="0"/>
                <a:cs typeface="Vijaya" pitchFamily="34" charset="0"/>
              </a:rPr>
              <a:t>Entrevista familiar</a:t>
            </a:r>
            <a:endParaRPr lang="pt-BR" b="1" dirty="0">
              <a:solidFill>
                <a:schemeClr val="tx1"/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000232" y="5429264"/>
            <a:ext cx="5357850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50000"/>
              </a:lnSpc>
              <a:spcBef>
                <a:spcPts val="400"/>
              </a:spcBef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pt-BR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Duração do Processo</a:t>
            </a:r>
          </a:p>
          <a:p>
            <a:pPr>
              <a:lnSpc>
                <a:spcPct val="50000"/>
              </a:lnSpc>
              <a:spcBef>
                <a:spcPts val="400"/>
              </a:spcBef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endParaRPr lang="pt-BR" dirty="0" smtClean="0">
              <a:solidFill>
                <a:srgbClr val="000000"/>
              </a:solidFill>
            </a:endParaRPr>
          </a:p>
          <a:p>
            <a:pPr algn="ctr">
              <a:lnSpc>
                <a:spcPct val="50000"/>
              </a:lnSpc>
              <a:spcBef>
                <a:spcPts val="400"/>
              </a:spcBef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pt-BR" dirty="0" smtClean="0">
                <a:solidFill>
                  <a:srgbClr val="000000"/>
                </a:solidFill>
              </a:rPr>
              <a:t>Solicita-se 24 à 36 horas para a  família</a:t>
            </a:r>
          </a:p>
          <a:p>
            <a:pPr algn="ctr">
              <a:lnSpc>
                <a:spcPct val="50000"/>
              </a:lnSpc>
              <a:spcBef>
                <a:spcPts val="400"/>
              </a:spcBef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endParaRPr lang="pt-BR" dirty="0" smtClean="0">
              <a:solidFill>
                <a:srgbClr val="000000"/>
              </a:solidFill>
            </a:endParaRPr>
          </a:p>
          <a:p>
            <a:pPr algn="ctr">
              <a:lnSpc>
                <a:spcPct val="50000"/>
              </a:lnSpc>
              <a:spcBef>
                <a:spcPts val="400"/>
              </a:spcBef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/>
            </a:pPr>
            <a:r>
              <a:rPr lang="pt-BR" dirty="0" smtClean="0">
                <a:solidFill>
                  <a:srgbClr val="000000"/>
                </a:solidFill>
              </a:rPr>
              <a:t>Média de tempo gasto: </a:t>
            </a:r>
            <a:r>
              <a:rPr lang="pt-BR" b="1" dirty="0" smtClean="0">
                <a:solidFill>
                  <a:srgbClr val="000000"/>
                </a:solidFill>
              </a:rPr>
              <a:t>20 horas</a:t>
            </a:r>
            <a:endParaRPr lang="pt-BR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b="1" dirty="0" smtClean="0">
                <a:solidFill>
                  <a:schemeClr val="tx1"/>
                </a:solidFill>
                <a:latin typeface="Vijaya" pitchFamily="34" charset="0"/>
                <a:cs typeface="Vijaya" pitchFamily="34" charset="0"/>
              </a:rPr>
              <a:t>Tempo Útil para </a:t>
            </a:r>
            <a:br>
              <a:rPr lang="pt-BR" b="1" dirty="0" smtClean="0">
                <a:solidFill>
                  <a:schemeClr val="tx1"/>
                </a:solidFill>
                <a:latin typeface="Vijaya" pitchFamily="34" charset="0"/>
                <a:cs typeface="Vijaya" pitchFamily="34" charset="0"/>
              </a:rPr>
            </a:br>
            <a:r>
              <a:rPr lang="pt-BR" b="1" dirty="0" smtClean="0">
                <a:solidFill>
                  <a:schemeClr val="tx1"/>
                </a:solidFill>
                <a:latin typeface="Vijaya" pitchFamily="34" charset="0"/>
                <a:cs typeface="Vijaya" pitchFamily="34" charset="0"/>
              </a:rPr>
              <a:t>Retirada e Transplante</a:t>
            </a:r>
            <a:endParaRPr lang="pt-BR" b="1" dirty="0">
              <a:solidFill>
                <a:schemeClr val="tx1"/>
              </a:solidFill>
              <a:latin typeface="Vijaya" pitchFamily="34" charset="0"/>
              <a:cs typeface="Vijaya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571604" y="2071678"/>
          <a:ext cx="6239834" cy="4232194"/>
        </p:xfrm>
        <a:graphic>
          <a:graphicData uri="http://schemas.openxmlformats.org/drawingml/2006/table">
            <a:tbl>
              <a:tblPr/>
              <a:tblGrid>
                <a:gridCol w="2034437"/>
                <a:gridCol w="2159024"/>
                <a:gridCol w="2046373"/>
              </a:tblGrid>
              <a:tr h="495219">
                <a:tc>
                  <a:txBody>
                    <a:bodyPr/>
                    <a:lstStyle/>
                    <a:p>
                      <a:pPr marL="496570" indent="-226695" algn="ctr"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>
                          <a:latin typeface="Vijaya"/>
                          <a:ea typeface="Calibri"/>
                          <a:cs typeface="Times New Roman"/>
                        </a:rPr>
                        <a:t>Órgão /Tecido</a:t>
                      </a:r>
                      <a:endParaRPr lang="pt-B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96570" indent="-226695" algn="ctr"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>
                          <a:latin typeface="Vijaya"/>
                          <a:ea typeface="Calibri"/>
                          <a:cs typeface="Times New Roman"/>
                        </a:rPr>
                        <a:t>Tempo / Retirada</a:t>
                      </a:r>
                      <a:endParaRPr lang="pt-BR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96570" indent="-226695" algn="ctr"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>
                          <a:latin typeface="Vijaya"/>
                          <a:ea typeface="Calibri"/>
                          <a:cs typeface="Times New Roman"/>
                        </a:rPr>
                        <a:t>Tempo / TX</a:t>
                      </a:r>
                      <a:endParaRPr lang="pt-BR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294">
                <a:tc>
                  <a:txBody>
                    <a:bodyPr/>
                    <a:lstStyle/>
                    <a:p>
                      <a:pPr marL="496570" indent="-226695" algn="ctr"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>
                          <a:latin typeface="Vijaya"/>
                          <a:ea typeface="Calibri"/>
                          <a:cs typeface="Times New Roman"/>
                        </a:rPr>
                        <a:t>Coração</a:t>
                      </a:r>
                      <a:endParaRPr lang="pt-BR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96570" indent="-226695" algn="ctr"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>
                          <a:latin typeface="Vijaya"/>
                          <a:ea typeface="Calibri"/>
                          <a:cs typeface="Times New Roman"/>
                        </a:rPr>
                        <a:t>Antes da PC</a:t>
                      </a:r>
                      <a:endParaRPr lang="pt-BR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96570" indent="-226695" algn="ctr"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>
                          <a:latin typeface="Vijaya"/>
                          <a:ea typeface="Calibri"/>
                          <a:cs typeface="Times New Roman"/>
                        </a:rPr>
                        <a:t>4 – 6h</a:t>
                      </a:r>
                      <a:endParaRPr lang="pt-BR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180">
                <a:tc>
                  <a:txBody>
                    <a:bodyPr/>
                    <a:lstStyle/>
                    <a:p>
                      <a:pPr marL="496570" indent="-226695" algn="ctr"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>
                          <a:latin typeface="Vijaya"/>
                          <a:ea typeface="Calibri"/>
                          <a:cs typeface="Times New Roman"/>
                        </a:rPr>
                        <a:t>Pulmões</a:t>
                      </a:r>
                      <a:endParaRPr lang="pt-BR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96570" indent="-226695" algn="ctr"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>
                          <a:latin typeface="Vijaya"/>
                          <a:ea typeface="Calibri"/>
                          <a:cs typeface="Times New Roman"/>
                        </a:rPr>
                        <a:t>Antes da PC</a:t>
                      </a:r>
                      <a:endParaRPr lang="pt-BR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96570" indent="-226695" algn="ctr"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>
                          <a:latin typeface="Vijaya"/>
                          <a:ea typeface="Calibri"/>
                          <a:cs typeface="Times New Roman"/>
                        </a:rPr>
                        <a:t>4 – 6h</a:t>
                      </a:r>
                      <a:endParaRPr lang="pt-BR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128">
                <a:tc>
                  <a:txBody>
                    <a:bodyPr/>
                    <a:lstStyle/>
                    <a:p>
                      <a:pPr marL="496570" indent="-226695" algn="ctr"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>
                          <a:latin typeface="Vijaya"/>
                          <a:ea typeface="Calibri"/>
                          <a:cs typeface="Times New Roman"/>
                        </a:rPr>
                        <a:t>Fígado</a:t>
                      </a:r>
                      <a:endParaRPr lang="pt-BR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96570" indent="-226695" algn="ctr"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>
                          <a:latin typeface="Vijaya"/>
                          <a:ea typeface="Calibri"/>
                          <a:cs typeface="Times New Roman"/>
                        </a:rPr>
                        <a:t>Antes da PC</a:t>
                      </a:r>
                      <a:endParaRPr lang="pt-BR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96570" indent="-226695" algn="ctr"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>
                          <a:latin typeface="Vijaya"/>
                          <a:ea typeface="Calibri"/>
                          <a:cs typeface="Times New Roman"/>
                        </a:rPr>
                        <a:t>12 – 24h</a:t>
                      </a:r>
                      <a:endParaRPr lang="pt-BR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128">
                <a:tc>
                  <a:txBody>
                    <a:bodyPr/>
                    <a:lstStyle/>
                    <a:p>
                      <a:pPr marL="496570" indent="-226695" algn="ctr"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>
                          <a:latin typeface="Vijaya"/>
                          <a:ea typeface="Calibri"/>
                          <a:cs typeface="Times New Roman"/>
                        </a:rPr>
                        <a:t>Pâncreas</a:t>
                      </a:r>
                      <a:endParaRPr lang="pt-BR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96570" indent="-226695" algn="ctr"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>
                          <a:latin typeface="Vijaya"/>
                          <a:ea typeface="Calibri"/>
                          <a:cs typeface="Times New Roman"/>
                        </a:rPr>
                        <a:t>Antes da PC</a:t>
                      </a:r>
                      <a:endParaRPr lang="pt-BR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96570" indent="-226695" algn="ctr"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>
                          <a:latin typeface="Vijaya"/>
                          <a:ea typeface="Calibri"/>
                          <a:cs typeface="Times New Roman"/>
                        </a:rPr>
                        <a:t>12 – 24h</a:t>
                      </a:r>
                      <a:endParaRPr lang="pt-BR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128">
                <a:tc>
                  <a:txBody>
                    <a:bodyPr/>
                    <a:lstStyle/>
                    <a:p>
                      <a:pPr marL="496570" indent="-226695" algn="ctr"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>
                          <a:latin typeface="Vijaya"/>
                          <a:ea typeface="Calibri"/>
                          <a:cs typeface="Times New Roman"/>
                        </a:rPr>
                        <a:t>Rins</a:t>
                      </a:r>
                      <a:endParaRPr lang="pt-BR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96570" indent="-226695" algn="ctr"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>
                          <a:latin typeface="Vijaya"/>
                          <a:ea typeface="Calibri"/>
                          <a:cs typeface="Times New Roman"/>
                        </a:rPr>
                        <a:t>Até 30’ após PC</a:t>
                      </a:r>
                      <a:endParaRPr lang="pt-BR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96570" indent="-226695" algn="ctr"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>
                          <a:latin typeface="Vijaya"/>
                          <a:ea typeface="Calibri"/>
                          <a:cs typeface="Times New Roman"/>
                        </a:rPr>
                        <a:t>Até 48h</a:t>
                      </a:r>
                      <a:endParaRPr lang="pt-BR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255">
                <a:tc>
                  <a:txBody>
                    <a:bodyPr/>
                    <a:lstStyle/>
                    <a:p>
                      <a:pPr marL="496570" indent="-226695" algn="ctr"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>
                          <a:latin typeface="Vijaya"/>
                          <a:ea typeface="Calibri"/>
                          <a:cs typeface="Times New Roman"/>
                        </a:rPr>
                        <a:t>Córneas</a:t>
                      </a:r>
                      <a:endParaRPr lang="pt-BR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96570" indent="-226695" algn="ctr"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>
                          <a:latin typeface="Vijaya"/>
                          <a:ea typeface="Calibri"/>
                          <a:cs typeface="Times New Roman"/>
                        </a:rPr>
                        <a:t>Até 6h após PC</a:t>
                      </a:r>
                      <a:endParaRPr lang="pt-BR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96570" indent="-226695" algn="ctr"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>
                          <a:latin typeface="Vijaya"/>
                          <a:ea typeface="Calibri"/>
                          <a:cs typeface="Times New Roman"/>
                        </a:rPr>
                        <a:t>7 à 14 dias</a:t>
                      </a:r>
                      <a:endParaRPr lang="pt-BR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216">
                <a:tc>
                  <a:txBody>
                    <a:bodyPr/>
                    <a:lstStyle/>
                    <a:p>
                      <a:pPr marL="496570" indent="-226695" algn="ctr"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>
                          <a:latin typeface="Vijaya"/>
                          <a:ea typeface="Calibri"/>
                          <a:cs typeface="Times New Roman"/>
                        </a:rPr>
                        <a:t>Ossos</a:t>
                      </a:r>
                      <a:endParaRPr lang="pt-BR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96570" indent="-226695" algn="ctr"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>
                          <a:latin typeface="Vijaya"/>
                          <a:ea typeface="Calibri"/>
                          <a:cs typeface="Times New Roman"/>
                        </a:rPr>
                        <a:t>Até 6h após PC</a:t>
                      </a:r>
                      <a:endParaRPr lang="pt-BR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96570" indent="-226695" algn="ctr"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>
                          <a:latin typeface="Vijaya"/>
                          <a:ea typeface="Calibri"/>
                          <a:cs typeface="Times New Roman"/>
                        </a:rPr>
                        <a:t>Até 5 anos</a:t>
                      </a:r>
                      <a:endParaRPr lang="pt-BR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294">
                <a:tc>
                  <a:txBody>
                    <a:bodyPr/>
                    <a:lstStyle/>
                    <a:p>
                      <a:pPr marL="496570" indent="-226695" algn="ctr"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>
                          <a:latin typeface="Vijaya"/>
                          <a:ea typeface="Calibri"/>
                          <a:cs typeface="Times New Roman"/>
                        </a:rPr>
                        <a:t>Pele</a:t>
                      </a:r>
                      <a:endParaRPr lang="pt-BR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96570" indent="-226695" algn="ctr"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>
                          <a:latin typeface="Vijaya"/>
                          <a:ea typeface="Calibri"/>
                          <a:cs typeface="Times New Roman"/>
                        </a:rPr>
                        <a:t>Até 6h após PC</a:t>
                      </a:r>
                      <a:endParaRPr lang="pt-BR" sz="2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96570" indent="-226695" algn="ctr"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>
                          <a:latin typeface="Vijaya"/>
                          <a:ea typeface="Calibri"/>
                          <a:cs typeface="Times New Roman"/>
                        </a:rPr>
                        <a:t>Até 2 anos</a:t>
                      </a:r>
                      <a:endParaRPr lang="pt-BR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900" b="1" dirty="0" smtClean="0">
                <a:solidFill>
                  <a:srgbClr val="000000"/>
                </a:solidFill>
                <a:latin typeface="Vijaya" pitchFamily="34" charset="0"/>
                <a:cs typeface="Vijaya" pitchFamily="34" charset="0"/>
              </a:rPr>
              <a:t/>
            </a:r>
            <a:br>
              <a:rPr lang="pt-BR" sz="4900" b="1" dirty="0" smtClean="0">
                <a:solidFill>
                  <a:srgbClr val="000000"/>
                </a:solidFill>
                <a:latin typeface="Vijaya" pitchFamily="34" charset="0"/>
                <a:cs typeface="Vijaya" pitchFamily="34" charset="0"/>
              </a:rPr>
            </a:br>
            <a:r>
              <a:rPr lang="pt-BR" sz="4900" b="1" dirty="0" smtClean="0">
                <a:solidFill>
                  <a:srgbClr val="000000"/>
                </a:solidFill>
                <a:latin typeface="Vijaya" pitchFamily="34" charset="0"/>
                <a:cs typeface="Vijaya" pitchFamily="34" charset="0"/>
              </a:rPr>
              <a:t>Faça sua parte!</a:t>
            </a:r>
            <a:r>
              <a:rPr lang="pt-BR" b="1" dirty="0" smtClean="0">
                <a:solidFill>
                  <a:srgbClr val="000000"/>
                </a:solidFill>
              </a:rPr>
              <a:t/>
            </a:r>
            <a:br>
              <a:rPr lang="pt-BR" b="1" dirty="0" smtClean="0">
                <a:solidFill>
                  <a:srgbClr val="000000"/>
                </a:solidFill>
              </a:rPr>
            </a:br>
            <a:endParaRPr lang="pt-BR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57338"/>
            <a:ext cx="8715436" cy="5000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4"/>
          <p:cNvGraphicFramePr>
            <a:graphicFrameLocks noGrp="1"/>
          </p:cNvGraphicFramePr>
          <p:nvPr/>
        </p:nvGraphicFramePr>
        <p:xfrm>
          <a:off x="395288" y="1928802"/>
          <a:ext cx="2952750" cy="4379924"/>
        </p:xfrm>
        <a:graphic>
          <a:graphicData uri="http://schemas.openxmlformats.org/drawingml/2006/table">
            <a:tbl>
              <a:tblPr/>
              <a:tblGrid>
                <a:gridCol w="2952750"/>
              </a:tblGrid>
              <a:tr h="43799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pt-B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pt-B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ijaya" pitchFamily="34" charset="0"/>
                          <a:ea typeface="Lucida Sans Unicode" pitchFamily="34" charset="0"/>
                          <a:cs typeface="Vijaya" pitchFamily="34" charset="0"/>
                        </a:rPr>
                        <a:t> Como é a retirada?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Tx/>
                        <a:buNone/>
                        <a:tabLst/>
                      </a:pPr>
                      <a:endParaRPr kumimoji="0" lang="pt-B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pt-B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ijaya" pitchFamily="34" charset="0"/>
                          <a:ea typeface="Lucida Sans Unicode" pitchFamily="34" charset="0"/>
                          <a:cs typeface="Vijaya" pitchFamily="34" charset="0"/>
                        </a:rPr>
                        <a:t> O Corpo fica deformado após a doação?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928670"/>
            <a:ext cx="4821265" cy="57150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285992"/>
            <a:ext cx="3500461" cy="40719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2214546" y="642918"/>
            <a:ext cx="51435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latin typeface="Vijaya" pitchFamily="34" charset="0"/>
                <a:cs typeface="Vijaya" pitchFamily="34" charset="0"/>
              </a:rPr>
              <a:t>O Começo... </a:t>
            </a:r>
            <a:endParaRPr lang="pt-BR" sz="4400" b="1" dirty="0">
              <a:latin typeface="Vijaya" pitchFamily="34" charset="0"/>
              <a:cs typeface="Vijay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2500306"/>
            <a:ext cx="7572428" cy="407196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tx1"/>
                </a:solidFill>
              </a:rPr>
              <a:t/>
            </a:r>
            <a:br>
              <a:rPr lang="pt-BR" b="1" dirty="0" smtClean="0">
                <a:solidFill>
                  <a:schemeClr val="tx1"/>
                </a:solidFill>
              </a:rPr>
            </a:br>
            <a:r>
              <a:rPr lang="pt-BR" sz="4900" b="1" dirty="0" smtClean="0">
                <a:solidFill>
                  <a:schemeClr val="tx1"/>
                </a:solidFill>
                <a:latin typeface="Vijaya" pitchFamily="34" charset="0"/>
                <a:cs typeface="Vijaya" pitchFamily="34" charset="0"/>
              </a:rPr>
              <a:t>Seja um Doador</a:t>
            </a:r>
            <a:br>
              <a:rPr lang="pt-BR" sz="4900" b="1" dirty="0" smtClean="0">
                <a:solidFill>
                  <a:schemeClr val="tx1"/>
                </a:solidFill>
                <a:latin typeface="Vijaya" pitchFamily="34" charset="0"/>
                <a:cs typeface="Vijaya" pitchFamily="34" charset="0"/>
              </a:rPr>
            </a:br>
            <a:r>
              <a:rPr lang="pt-BR" sz="4900" b="1" dirty="0" smtClean="0">
                <a:solidFill>
                  <a:schemeClr val="tx1"/>
                </a:solidFill>
                <a:latin typeface="Vijaya" pitchFamily="34" charset="0"/>
                <a:cs typeface="Vijaya" pitchFamily="34" charset="0"/>
              </a:rPr>
              <a:t>#</a:t>
            </a:r>
            <a:r>
              <a:rPr lang="pt-BR" sz="4900" b="1" dirty="0" err="1" smtClean="0">
                <a:solidFill>
                  <a:schemeClr val="tx1"/>
                </a:solidFill>
                <a:latin typeface="Vijaya" pitchFamily="34" charset="0"/>
                <a:cs typeface="Vijaya" pitchFamily="34" charset="0"/>
              </a:rPr>
              <a:t>salvevidas</a:t>
            </a:r>
            <a:r>
              <a:rPr lang="pt-BR" sz="4900" b="1" dirty="0" smtClean="0">
                <a:solidFill>
                  <a:schemeClr val="tx1"/>
                </a:solidFill>
                <a:latin typeface="Vijaya" pitchFamily="34" charset="0"/>
                <a:cs typeface="Vijaya" pitchFamily="34" charset="0"/>
              </a:rPr>
              <a:t>#</a:t>
            </a:r>
            <a:r>
              <a:rPr lang="pt-BR" b="1" dirty="0" smtClean="0">
                <a:solidFill>
                  <a:schemeClr val="tx1"/>
                </a:solidFill>
              </a:rPr>
              <a:t/>
            </a:r>
            <a:br>
              <a:rPr lang="pt-BR" b="1" dirty="0" smtClean="0">
                <a:solidFill>
                  <a:schemeClr val="tx1"/>
                </a:solidFill>
              </a:rPr>
            </a:br>
            <a:endParaRPr lang="pt-BR" dirty="0"/>
          </a:p>
        </p:txBody>
      </p:sp>
      <p:pic>
        <p:nvPicPr>
          <p:cNvPr id="4" name="Imagem 6" descr="D:\Users\usuario\AppData\Local\Microsoft\Windows\Temporary Internet Files\Content.Outlook\HMTS2SRG\20190411_15075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643050"/>
            <a:ext cx="514353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2285984" y="5786454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2800" b="1" dirty="0" smtClean="0">
                <a:latin typeface="Vijaya" pitchFamily="34" charset="0"/>
                <a:cs typeface="Vijaya" pitchFamily="34" charset="0"/>
              </a:rPr>
              <a:t>Obrigada !!!!</a:t>
            </a:r>
          </a:p>
          <a:p>
            <a:pPr algn="ctr"/>
            <a:r>
              <a:rPr lang="pt-BR" sz="2800" b="1" dirty="0" err="1" smtClean="0">
                <a:latin typeface="Vijaya" pitchFamily="34" charset="0"/>
                <a:cs typeface="Vijaya" pitchFamily="34" charset="0"/>
              </a:rPr>
              <a:t>Enfa</a:t>
            </a:r>
            <a:r>
              <a:rPr lang="pt-BR" sz="2800" b="1" dirty="0" smtClean="0">
                <a:latin typeface="Vijaya" pitchFamily="34" charset="0"/>
                <a:cs typeface="Vijaya" pitchFamily="34" charset="0"/>
              </a:rPr>
              <a:t>. </a:t>
            </a:r>
            <a:r>
              <a:rPr lang="pt-BR" sz="2800" b="1" dirty="0" err="1" smtClean="0">
                <a:latin typeface="Vijaya" pitchFamily="34" charset="0"/>
                <a:cs typeface="Vijaya" pitchFamily="34" charset="0"/>
              </a:rPr>
              <a:t>Joceler</a:t>
            </a:r>
            <a:endParaRPr lang="pt-BR" sz="2800" b="1" dirty="0">
              <a:latin typeface="Vijaya" pitchFamily="34" charset="0"/>
              <a:cs typeface="Vijay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  <a:latin typeface="Vijaya" pitchFamily="34" charset="0"/>
                <a:cs typeface="Vijaya" pitchFamily="34" charset="0"/>
              </a:rPr>
              <a:t>Lista de Espera Rio Grande do Sul</a:t>
            </a:r>
            <a:endParaRPr lang="pt-BR" b="1" dirty="0">
              <a:solidFill>
                <a:schemeClr val="tx1"/>
              </a:solidFill>
              <a:latin typeface="Vijaya" pitchFamily="34" charset="0"/>
              <a:cs typeface="Vijaya" pitchFamily="34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2199640" y="1643051"/>
          <a:ext cx="4744720" cy="4732020"/>
        </p:xfrm>
        <a:graphic>
          <a:graphicData uri="http://schemas.openxmlformats.org/drawingml/2006/table">
            <a:tbl>
              <a:tblPr/>
              <a:tblGrid>
                <a:gridCol w="2605405"/>
                <a:gridCol w="2139315"/>
              </a:tblGrid>
              <a:tr h="284206">
                <a:tc gridSpan="2">
                  <a:txBody>
                    <a:bodyPr/>
                    <a:lstStyle/>
                    <a:p>
                      <a:pPr marL="496570" indent="-22669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latin typeface="Vijaya"/>
                          <a:ea typeface="Calibri"/>
                          <a:cs typeface="Times New Roman"/>
                        </a:rPr>
                        <a:t>Lista de Espera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84206">
                <a:tc gridSpan="2">
                  <a:txBody>
                    <a:bodyPr/>
                    <a:lstStyle/>
                    <a:p>
                      <a:pPr marL="496570" indent="-22669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latin typeface="Vijaya"/>
                          <a:ea typeface="Calibri"/>
                          <a:cs typeface="Times New Roman"/>
                        </a:rPr>
                        <a:t>ATIVO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91724">
                <a:tc gridSpan="2">
                  <a:txBody>
                    <a:bodyPr/>
                    <a:lstStyle/>
                    <a:p>
                      <a:pPr marL="496570" indent="-22669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latin typeface="Vijaya"/>
                          <a:ea typeface="Calibri"/>
                          <a:cs typeface="Times New Roman"/>
                        </a:rPr>
                        <a:t>ABRIL 2019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84206">
                <a:tc>
                  <a:txBody>
                    <a:bodyPr/>
                    <a:lstStyle/>
                    <a:p>
                      <a:pPr marL="496570" indent="-226695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latin typeface="Vijaya"/>
                          <a:ea typeface="Calibri"/>
                          <a:cs typeface="Times New Roman"/>
                        </a:rPr>
                        <a:t>Coração </a:t>
                      </a:r>
                      <a:endParaRPr lang="pt-B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96570" indent="-226695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latin typeface="Vijaya"/>
                          <a:ea typeface="Calibri"/>
                          <a:cs typeface="Times New Roman"/>
                        </a:rPr>
                        <a:t>286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206">
                <a:tc>
                  <a:txBody>
                    <a:bodyPr/>
                    <a:lstStyle/>
                    <a:p>
                      <a:pPr marL="496570" indent="-226695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latin typeface="Vijaya"/>
                          <a:ea typeface="Calibri"/>
                          <a:cs typeface="Times New Roman"/>
                        </a:rPr>
                        <a:t>Fígado</a:t>
                      </a:r>
                      <a:endParaRPr lang="pt-B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96570" indent="-226695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latin typeface="Vijaya"/>
                          <a:ea typeface="Calibri"/>
                          <a:cs typeface="Times New Roman"/>
                        </a:rPr>
                        <a:t>1.246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206">
                <a:tc>
                  <a:txBody>
                    <a:bodyPr/>
                    <a:lstStyle/>
                    <a:p>
                      <a:pPr marL="496570" indent="-226695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latin typeface="Vijaya"/>
                          <a:ea typeface="Calibri"/>
                          <a:cs typeface="Times New Roman"/>
                        </a:rPr>
                        <a:t>Pulmão</a:t>
                      </a:r>
                      <a:endParaRPr lang="pt-B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96570" indent="-226695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latin typeface="Vijaya"/>
                          <a:ea typeface="Calibri"/>
                          <a:cs typeface="Times New Roman"/>
                        </a:rPr>
                        <a:t>188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724">
                <a:tc>
                  <a:txBody>
                    <a:bodyPr/>
                    <a:lstStyle/>
                    <a:p>
                      <a:pPr marL="496570" indent="-226695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latin typeface="Vijaya"/>
                          <a:ea typeface="Calibri"/>
                          <a:cs typeface="Times New Roman"/>
                        </a:rPr>
                        <a:t>Rim</a:t>
                      </a:r>
                      <a:endParaRPr lang="pt-B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96570" indent="-226695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latin typeface="Vijaya"/>
                          <a:ea typeface="Calibri"/>
                          <a:cs typeface="Times New Roman"/>
                        </a:rPr>
                        <a:t>23.789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206">
                <a:tc>
                  <a:txBody>
                    <a:bodyPr/>
                    <a:lstStyle/>
                    <a:p>
                      <a:pPr marL="496570" indent="-226695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latin typeface="Vijaya"/>
                          <a:ea typeface="Calibri"/>
                          <a:cs typeface="Times New Roman"/>
                        </a:rPr>
                        <a:t>Pâncreas</a:t>
                      </a:r>
                      <a:endParaRPr lang="pt-B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96570" indent="-226695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latin typeface="Vijaya"/>
                          <a:ea typeface="Calibri"/>
                          <a:cs typeface="Times New Roman"/>
                        </a:rPr>
                        <a:t>28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206">
                <a:tc>
                  <a:txBody>
                    <a:bodyPr/>
                    <a:lstStyle/>
                    <a:p>
                      <a:pPr marL="496570" indent="-226695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latin typeface="Vijaya"/>
                          <a:ea typeface="Calibri"/>
                          <a:cs typeface="Times New Roman"/>
                        </a:rPr>
                        <a:t>Pâncreas Rim</a:t>
                      </a:r>
                      <a:endParaRPr lang="pt-B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96570" indent="-226695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latin typeface="Vijaya"/>
                          <a:ea typeface="Calibri"/>
                          <a:cs typeface="Times New Roman"/>
                        </a:rPr>
                        <a:t>642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206">
                <a:tc>
                  <a:txBody>
                    <a:bodyPr/>
                    <a:lstStyle/>
                    <a:p>
                      <a:pPr marL="496570" indent="-226695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latin typeface="Vijaya"/>
                          <a:ea typeface="Calibri"/>
                          <a:cs typeface="Times New Roman"/>
                        </a:rPr>
                        <a:t>Intestino</a:t>
                      </a:r>
                      <a:endParaRPr lang="pt-B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96570" indent="-226695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latin typeface="Vijaya"/>
                          <a:ea typeface="Calibri"/>
                          <a:cs typeface="Times New Roman"/>
                        </a:rPr>
                        <a:t>1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206">
                <a:tc>
                  <a:txBody>
                    <a:bodyPr/>
                    <a:lstStyle/>
                    <a:p>
                      <a:pPr marL="496570" indent="-226695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latin typeface="Vijaya"/>
                          <a:ea typeface="Calibri"/>
                          <a:cs typeface="Times New Roman"/>
                        </a:rPr>
                        <a:t>Multivisceral</a:t>
                      </a:r>
                      <a:endParaRPr lang="pt-B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96570" indent="-226695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latin typeface="Vijaya"/>
                          <a:ea typeface="Calibri"/>
                          <a:cs typeface="Times New Roman"/>
                        </a:rPr>
                        <a:t>3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206">
                <a:tc>
                  <a:txBody>
                    <a:bodyPr/>
                    <a:lstStyle/>
                    <a:p>
                      <a:pPr marL="496570" indent="-226695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latin typeface="Vijaya"/>
                          <a:ea typeface="Calibri"/>
                          <a:cs typeface="Times New Roman"/>
                        </a:rPr>
                        <a:t>Total de Órgãos</a:t>
                      </a:r>
                      <a:endParaRPr lang="pt-B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96570" indent="-226695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latin typeface="Vijaya"/>
                          <a:ea typeface="Calibri"/>
                          <a:cs typeface="Times New Roman"/>
                        </a:rPr>
                        <a:t>26.183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206">
                <a:tc>
                  <a:txBody>
                    <a:bodyPr/>
                    <a:lstStyle/>
                    <a:p>
                      <a:pPr marL="496570" indent="-226695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latin typeface="Vijaya"/>
                          <a:ea typeface="Calibri"/>
                          <a:cs typeface="Times New Roman"/>
                        </a:rPr>
                        <a:t>Córnea</a:t>
                      </a:r>
                      <a:endParaRPr lang="pt-B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96570" indent="-226695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latin typeface="Vijaya"/>
                          <a:ea typeface="Calibri"/>
                          <a:cs typeface="Times New Roman"/>
                        </a:rPr>
                        <a:t>9.417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356">
                <a:tc>
                  <a:txBody>
                    <a:bodyPr/>
                    <a:lstStyle/>
                    <a:p>
                      <a:pPr marL="496570" indent="-226695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latin typeface="Vijaya"/>
                          <a:ea typeface="Calibri"/>
                          <a:cs typeface="Times New Roman"/>
                        </a:rPr>
                        <a:t>Total Geral</a:t>
                      </a:r>
                      <a:endParaRPr lang="pt-BR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96570" indent="-226695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latin typeface="Vijaya"/>
                          <a:ea typeface="Calibri"/>
                          <a:cs typeface="Times New Roman"/>
                        </a:rPr>
                        <a:t>35.600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206">
                <a:tc gridSpan="2">
                  <a:txBody>
                    <a:bodyPr/>
                    <a:lstStyle/>
                    <a:p>
                      <a:pPr marL="496570" indent="-226695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latin typeface="Vijaya"/>
                          <a:ea typeface="Calibri"/>
                          <a:cs typeface="Times New Roman"/>
                        </a:rPr>
                        <a:t>Fonte: SIG SNT e SIG SP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b="1" dirty="0" smtClean="0">
                <a:solidFill>
                  <a:schemeClr val="tx1"/>
                </a:solidFill>
                <a:latin typeface="Vijaya" pitchFamily="34" charset="0"/>
                <a:cs typeface="Vijaya" pitchFamily="34" charset="0"/>
              </a:rPr>
              <a:t>23/05/2019</a:t>
            </a:r>
            <a:br>
              <a:rPr lang="pt-BR" b="1" dirty="0" smtClean="0">
                <a:solidFill>
                  <a:schemeClr val="tx1"/>
                </a:solidFill>
                <a:latin typeface="Vijaya" pitchFamily="34" charset="0"/>
                <a:cs typeface="Vijaya" pitchFamily="34" charset="0"/>
              </a:rPr>
            </a:br>
            <a:r>
              <a:rPr lang="pt-BR" b="1" dirty="0" smtClean="0">
                <a:solidFill>
                  <a:schemeClr val="tx1"/>
                </a:solidFill>
                <a:latin typeface="Vijaya" pitchFamily="34" charset="0"/>
                <a:cs typeface="Vijaya" pitchFamily="34" charset="0"/>
              </a:rPr>
              <a:t>Captação de Órgãos</a:t>
            </a:r>
            <a:endParaRPr lang="pt-BR" b="1" dirty="0">
              <a:solidFill>
                <a:schemeClr val="tx1"/>
              </a:solidFill>
              <a:latin typeface="Vijaya" pitchFamily="34" charset="0"/>
              <a:cs typeface="Vijaya" pitchFamily="34" charset="0"/>
            </a:endParaRPr>
          </a:p>
        </p:txBody>
      </p:sp>
      <p:pic>
        <p:nvPicPr>
          <p:cNvPr id="26626" name="Picture 2" descr="D:\Users\usuario\Desktop\ATIVIDADES 2019 FOTOS\MAIO\23-05-19 CAPTAÇÃO ÓRGÃOS\IMG-20190523-WA000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3286124"/>
            <a:ext cx="3357586" cy="3143272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3500430" y="1857364"/>
            <a:ext cx="23567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latin typeface="Vijaya" pitchFamily="34" charset="0"/>
                <a:cs typeface="Vijaya" pitchFamily="34" charset="0"/>
              </a:rPr>
              <a:t>Preparação</a:t>
            </a:r>
            <a:endParaRPr lang="pt-BR" sz="4400" b="1" dirty="0">
              <a:latin typeface="Vijaya" pitchFamily="34" charset="0"/>
              <a:cs typeface="Vijaya" pitchFamily="34" charset="0"/>
            </a:endParaRPr>
          </a:p>
        </p:txBody>
      </p:sp>
      <p:pic>
        <p:nvPicPr>
          <p:cNvPr id="26627" name="Picture 3" descr="D:\Users\usuario\Desktop\ATIVIDADES 2019 FOTOS\MAIO\23-05-19 CAPTAÇÃO ÓRGÃOS\IMG-20190523-WA00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571744"/>
            <a:ext cx="3714776" cy="34004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  <a:latin typeface="Vijaya" pitchFamily="34" charset="0"/>
                <a:cs typeface="Vijaya" pitchFamily="34" charset="0"/>
              </a:rPr>
              <a:t>Retirada do Fígado</a:t>
            </a:r>
            <a:endParaRPr lang="pt-BR" b="1" dirty="0">
              <a:solidFill>
                <a:schemeClr val="tx1"/>
              </a:solidFill>
              <a:latin typeface="Vijaya" pitchFamily="34" charset="0"/>
              <a:cs typeface="Vijaya" pitchFamily="34" charset="0"/>
            </a:endParaRPr>
          </a:p>
        </p:txBody>
      </p:sp>
      <p:pic>
        <p:nvPicPr>
          <p:cNvPr id="27650" name="Picture 2" descr="D:\Users\usuario\Desktop\ATIVIDADES 2019 FOTOS\MAIO\23-05-19 CAPTAÇÃO ÓRGÃOS\IMG-20190523-WA00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143116"/>
            <a:ext cx="4868616" cy="41259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  <a:latin typeface="Vijaya" pitchFamily="34" charset="0"/>
                <a:cs typeface="Vijaya" pitchFamily="34" charset="0"/>
              </a:rPr>
              <a:t>Retirada dos Rins</a:t>
            </a:r>
            <a:endParaRPr lang="pt-BR" b="1" dirty="0">
              <a:solidFill>
                <a:schemeClr val="tx1"/>
              </a:solidFill>
              <a:latin typeface="Vijaya" pitchFamily="34" charset="0"/>
              <a:cs typeface="Vijaya" pitchFamily="34" charset="0"/>
            </a:endParaRPr>
          </a:p>
        </p:txBody>
      </p:sp>
      <p:pic>
        <p:nvPicPr>
          <p:cNvPr id="28674" name="Picture 2" descr="D:\Users\usuario\Desktop\ATIVIDADES 2019 FOTOS\MAIO\23-05-19 CAPTAÇÃO ÓRGÃOS\IMG-20190523-WA000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071678"/>
            <a:ext cx="4000528" cy="3236911"/>
          </a:xfrm>
          <a:prstGeom prst="rect">
            <a:avLst/>
          </a:prstGeom>
          <a:noFill/>
        </p:spPr>
      </p:pic>
      <p:pic>
        <p:nvPicPr>
          <p:cNvPr id="28675" name="Picture 3" descr="D:\Users\usuario\Desktop\ATIVIDADES 2019 FOTOS\MAIO\23-05-19 CAPTAÇÃO ÓRGÃOS\IMG-20190523-WA00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857496"/>
            <a:ext cx="3571900" cy="34370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  <a:latin typeface="Vijaya" pitchFamily="34" charset="0"/>
                <a:cs typeface="Vijaya" pitchFamily="34" charset="0"/>
              </a:rPr>
              <a:t>Preparação para retirada das Córneas</a:t>
            </a:r>
            <a:endParaRPr lang="pt-BR" b="1" dirty="0">
              <a:solidFill>
                <a:schemeClr val="tx1"/>
              </a:solidFill>
              <a:latin typeface="Vijaya" pitchFamily="34" charset="0"/>
              <a:cs typeface="Vijaya" pitchFamily="34" charset="0"/>
            </a:endParaRPr>
          </a:p>
        </p:txBody>
      </p:sp>
      <p:pic>
        <p:nvPicPr>
          <p:cNvPr id="29698" name="Picture 2" descr="D:\Users\usuario\Desktop\ATIVIDADES 2019 FOTOS\MAIO\23-05-19 CAPTAÇÃO ÓRGÃOS\IMG-20190523-WA000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2071678"/>
            <a:ext cx="3500462" cy="3451225"/>
          </a:xfrm>
          <a:prstGeom prst="rect">
            <a:avLst/>
          </a:prstGeom>
          <a:noFill/>
        </p:spPr>
      </p:pic>
      <p:pic>
        <p:nvPicPr>
          <p:cNvPr id="29699" name="Picture 3" descr="D:\Users\usuario\Desktop\ATIVIDADES 2019 FOTOS\MAIO\23-05-19 CAPTAÇÃO ÓRGÃOS\IMG-20190523-WA00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928934"/>
            <a:ext cx="4071966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  <a:latin typeface="Vijaya" pitchFamily="34" charset="0"/>
                <a:cs typeface="Vijaya" pitchFamily="34" charset="0"/>
              </a:rPr>
              <a:t>Retirada das Córneas</a:t>
            </a:r>
            <a:endParaRPr lang="pt-BR" b="1" dirty="0">
              <a:solidFill>
                <a:schemeClr val="tx1"/>
              </a:solidFill>
              <a:latin typeface="Vijaya" pitchFamily="34" charset="0"/>
              <a:cs typeface="Vijaya" pitchFamily="34" charset="0"/>
            </a:endParaRPr>
          </a:p>
        </p:txBody>
      </p:sp>
      <p:pic>
        <p:nvPicPr>
          <p:cNvPr id="30722" name="Picture 2" descr="D:\Users\usuario\Desktop\ATIVIDADES 2019 FOTOS\MAIO\23-05-19 CAPTAÇÃO ÓRGÃOS\IMG-20190523-WA00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428868"/>
            <a:ext cx="4071965" cy="36972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pt-BR" sz="2800" dirty="0" smtClean="0">
                <a:solidFill>
                  <a:srgbClr val="000000"/>
                </a:solidFill>
              </a:rPr>
              <a:t>É um ato pelo qual </a:t>
            </a:r>
            <a:r>
              <a:rPr lang="pt-BR" sz="2800" b="1" u="sng" dirty="0" smtClean="0">
                <a:solidFill>
                  <a:srgbClr val="000000"/>
                </a:solidFill>
              </a:rPr>
              <a:t>você manifesta a vontade</a:t>
            </a:r>
            <a:r>
              <a:rPr lang="pt-BR" sz="2800" dirty="0" smtClean="0">
                <a:solidFill>
                  <a:srgbClr val="000000"/>
                </a:solidFill>
              </a:rPr>
              <a:t> de que, a partir do momento de sua morte, uma ou mais partes do seu corpo (órgãos ou tecidos), em condições de serem aproveitadas, possam </a:t>
            </a:r>
            <a:r>
              <a:rPr lang="pt-BR" sz="2800" u="sng" dirty="0" smtClean="0">
                <a:solidFill>
                  <a:srgbClr val="000000"/>
                </a:solidFill>
              </a:rPr>
              <a:t>ajudar outras pessoas</a:t>
            </a:r>
            <a:r>
              <a:rPr lang="pt-BR" sz="2800" dirty="0" smtClean="0">
                <a:solidFill>
                  <a:srgbClr val="000000"/>
                </a:solidFill>
              </a:rPr>
              <a:t>.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000000"/>
                </a:solidFill>
              </a:rPr>
              <a:t/>
            </a:r>
            <a:br>
              <a:rPr lang="pt-BR" dirty="0" smtClean="0">
                <a:solidFill>
                  <a:srgbClr val="000000"/>
                </a:solidFill>
              </a:rPr>
            </a:br>
            <a:r>
              <a:rPr lang="pt-BR" dirty="0" smtClean="0">
                <a:solidFill>
                  <a:srgbClr val="000000"/>
                </a:solidFill>
              </a:rPr>
              <a:t/>
            </a:r>
            <a:br>
              <a:rPr lang="pt-BR" dirty="0" smtClean="0">
                <a:solidFill>
                  <a:srgbClr val="000000"/>
                </a:solidFill>
              </a:rPr>
            </a:br>
            <a:r>
              <a:rPr lang="pt-BR" sz="5300" b="1" dirty="0" smtClean="0">
                <a:solidFill>
                  <a:srgbClr val="000000"/>
                </a:solidFill>
                <a:latin typeface="Vijaya" pitchFamily="34" charset="0"/>
                <a:cs typeface="Vijaya" pitchFamily="34" charset="0"/>
              </a:rPr>
              <a:t>O que é Doação de Órgãos e Tecidos ?</a:t>
            </a:r>
            <a:r>
              <a:rPr lang="pt-BR" dirty="0" smtClean="0">
                <a:solidFill>
                  <a:srgbClr val="000000"/>
                </a:solidFill>
              </a:rPr>
              <a:t/>
            </a:r>
            <a:br>
              <a:rPr lang="pt-BR" dirty="0" smtClean="0">
                <a:solidFill>
                  <a:srgbClr val="000000"/>
                </a:solidFill>
              </a:rPr>
            </a:b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091014"/>
          </a:xfrm>
        </p:spPr>
        <p:txBody>
          <a:bodyPr>
            <a:normAutofit fontScale="90000"/>
          </a:bodyPr>
          <a:lstStyle/>
          <a:p>
            <a:r>
              <a:rPr lang="pt-BR" sz="5300" b="1" dirty="0" smtClean="0">
                <a:solidFill>
                  <a:srgbClr val="000000"/>
                </a:solidFill>
                <a:latin typeface="Vijaya" pitchFamily="34" charset="0"/>
                <a:cs typeface="Vijaya" pitchFamily="34" charset="0"/>
              </a:rPr>
              <a:t/>
            </a:r>
            <a:br>
              <a:rPr lang="pt-BR" sz="5300" b="1" dirty="0" smtClean="0">
                <a:solidFill>
                  <a:srgbClr val="000000"/>
                </a:solidFill>
                <a:latin typeface="Vijaya" pitchFamily="34" charset="0"/>
                <a:cs typeface="Vijaya" pitchFamily="34" charset="0"/>
              </a:rPr>
            </a:br>
            <a:r>
              <a:rPr lang="pt-BR" sz="5300" b="1" dirty="0" smtClean="0">
                <a:solidFill>
                  <a:srgbClr val="000000"/>
                </a:solidFill>
                <a:latin typeface="Vijaya" pitchFamily="34" charset="0"/>
                <a:cs typeface="Vijaya" pitchFamily="34" charset="0"/>
              </a:rPr>
              <a:t>O que é necessário para a doação?</a:t>
            </a:r>
            <a:r>
              <a:rPr lang="pt-BR" b="1" dirty="0" smtClean="0">
                <a:solidFill>
                  <a:srgbClr val="000000"/>
                </a:solidFill>
              </a:rPr>
              <a:t/>
            </a:r>
            <a:br>
              <a:rPr lang="pt-BR" b="1" dirty="0" smtClean="0">
                <a:solidFill>
                  <a:srgbClr val="000000"/>
                </a:solidFill>
              </a:rPr>
            </a:br>
            <a:endParaRPr lang="pt-BR" dirty="0"/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3857620" y="3500438"/>
            <a:ext cx="1441450" cy="1223962"/>
          </a:xfrm>
          <a:custGeom>
            <a:avLst/>
            <a:gdLst>
              <a:gd name="T0" fmla="*/ 1253749 w 1440160"/>
              <a:gd name="T1" fmla="*/ 611720 h 1224136"/>
              <a:gd name="T2" fmla="*/ 722664 w 1440160"/>
              <a:gd name="T3" fmla="*/ 1061273 h 1224136"/>
              <a:gd name="T4" fmla="*/ 191577 w 1440160"/>
              <a:gd name="T5" fmla="*/ 611720 h 1224136"/>
              <a:gd name="T6" fmla="*/ 722664 w 1440160"/>
              <a:gd name="T7" fmla="*/ 162167 h 1224136"/>
              <a:gd name="T8" fmla="*/ 0 60000 65536"/>
              <a:gd name="T9" fmla="*/ 0 60000 65536"/>
              <a:gd name="T10" fmla="*/ 0 60000 65536"/>
              <a:gd name="T11" fmla="*/ 0 60000 65536"/>
              <a:gd name="T12" fmla="*/ 190893 w 1440160"/>
              <a:gd name="T13" fmla="*/ 468110 h 1224136"/>
              <a:gd name="T14" fmla="*/ 1249267 w 1440160"/>
              <a:gd name="T15" fmla="*/ 756022 h 12241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0160" h="1224136">
                <a:moveTo>
                  <a:pt x="190893" y="468110"/>
                </a:moveTo>
                <a:lnTo>
                  <a:pt x="576122" y="468110"/>
                </a:lnTo>
                <a:lnTo>
                  <a:pt x="576122" y="162259"/>
                </a:lnTo>
                <a:lnTo>
                  <a:pt x="864038" y="162259"/>
                </a:lnTo>
                <a:lnTo>
                  <a:pt x="864038" y="468110"/>
                </a:lnTo>
                <a:lnTo>
                  <a:pt x="1249267" y="468110"/>
                </a:lnTo>
                <a:lnTo>
                  <a:pt x="1249267" y="756026"/>
                </a:lnTo>
                <a:lnTo>
                  <a:pt x="864038" y="756026"/>
                </a:lnTo>
                <a:lnTo>
                  <a:pt x="864038" y="1061877"/>
                </a:lnTo>
                <a:lnTo>
                  <a:pt x="576122" y="1061877"/>
                </a:lnTo>
                <a:lnTo>
                  <a:pt x="576122" y="756026"/>
                </a:lnTo>
                <a:lnTo>
                  <a:pt x="190893" y="756026"/>
                </a:lnTo>
                <a:close/>
              </a:path>
            </a:pathLst>
          </a:custGeom>
          <a:solidFill>
            <a:srgbClr val="000000"/>
          </a:solidFill>
          <a:ln w="255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214546" y="2714620"/>
            <a:ext cx="4691006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3200" b="1" dirty="0" smtClean="0">
                <a:solidFill>
                  <a:srgbClr val="FF0000"/>
                </a:solidFill>
              </a:rPr>
              <a:t>Consentimento da família</a:t>
            </a:r>
            <a:endParaRPr lang="pt-BR" sz="3200" b="1" dirty="0">
              <a:solidFill>
                <a:srgbClr val="FF0000"/>
              </a:solidFill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500166" y="5072074"/>
            <a:ext cx="6484964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3200" b="1" dirty="0">
                <a:solidFill>
                  <a:srgbClr val="FF0000"/>
                </a:solidFill>
              </a:rPr>
              <a:t>Diagnóstico de Morte Encefálica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785786" y="2214555"/>
            <a:ext cx="7408333" cy="1643074"/>
          </a:xfrm>
        </p:spPr>
        <p:txBody>
          <a:bodyPr>
            <a:normAutofit lnSpcReduction="10000"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Doadores vivos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t-BR" dirty="0" smtClean="0">
              <a:solidFill>
                <a:srgbClr val="000000"/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Doadores </a:t>
            </a:r>
            <a:r>
              <a:rPr lang="en-US" b="1" u="sng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não-vivos</a:t>
            </a:r>
            <a:r>
              <a:rPr lang="en-US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-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constatação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morte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encefálica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5300" dirty="0" smtClean="0">
                <a:solidFill>
                  <a:srgbClr val="000000"/>
                </a:solidFill>
                <a:latin typeface="Vijaya" pitchFamily="34" charset="0"/>
                <a:cs typeface="Vijaya" pitchFamily="34" charset="0"/>
              </a:rPr>
              <a:t/>
            </a:r>
            <a:br>
              <a:rPr lang="pt-BR" sz="5300" dirty="0" smtClean="0">
                <a:solidFill>
                  <a:srgbClr val="000000"/>
                </a:solidFill>
                <a:latin typeface="Vijaya" pitchFamily="34" charset="0"/>
                <a:cs typeface="Vijaya" pitchFamily="34" charset="0"/>
              </a:rPr>
            </a:br>
            <a:r>
              <a:rPr lang="pt-BR" sz="5300" b="1" dirty="0" smtClean="0">
                <a:solidFill>
                  <a:srgbClr val="000000"/>
                </a:solidFill>
                <a:latin typeface="Vijaya" pitchFamily="34" charset="0"/>
                <a:cs typeface="Vijaya" pitchFamily="34" charset="0"/>
              </a:rPr>
              <a:t>Quais são os tipos de Doadores?</a:t>
            </a:r>
            <a:r>
              <a:rPr lang="pt-BR" dirty="0" smtClean="0">
                <a:solidFill>
                  <a:srgbClr val="000000"/>
                </a:solidFill>
              </a:rPr>
              <a:t/>
            </a:r>
            <a:br>
              <a:rPr lang="pt-BR" dirty="0" smtClean="0">
                <a:solidFill>
                  <a:srgbClr val="000000"/>
                </a:solidFill>
              </a:rPr>
            </a:br>
            <a:endParaRPr lang="pt-B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786190"/>
            <a:ext cx="3940175" cy="2687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500694" y="2675467"/>
            <a:ext cx="2779706" cy="3450696"/>
          </a:xfrm>
        </p:spPr>
        <p:txBody>
          <a:bodyPr/>
          <a:lstStyle/>
          <a:p>
            <a:pPr algn="just">
              <a:spcBef>
                <a:spcPts val="625"/>
              </a:spcBef>
              <a:buFont typeface="Wingdings" pitchFamily="2" charset="2"/>
              <a:buChar char="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dirty="0" smtClean="0">
                <a:solidFill>
                  <a:srgbClr val="000000"/>
                </a:solidFill>
              </a:rPr>
              <a:t> Um dos rins</a:t>
            </a:r>
          </a:p>
          <a:p>
            <a:pPr algn="just">
              <a:spcBef>
                <a:spcPts val="625"/>
              </a:spcBef>
              <a:buFont typeface="Wingdings" pitchFamily="2" charset="2"/>
              <a:buChar char="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dirty="0" smtClean="0">
                <a:solidFill>
                  <a:srgbClr val="000000"/>
                </a:solidFill>
              </a:rPr>
              <a:t>Parte do pulmão</a:t>
            </a:r>
          </a:p>
          <a:p>
            <a:pPr algn="just">
              <a:spcBef>
                <a:spcPts val="625"/>
              </a:spcBef>
              <a:buFont typeface="Wingdings" pitchFamily="2" charset="2"/>
              <a:buChar char="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dirty="0" smtClean="0">
                <a:solidFill>
                  <a:srgbClr val="000000"/>
                </a:solidFill>
              </a:rPr>
              <a:t>Parte do Fígado</a:t>
            </a:r>
          </a:p>
          <a:p>
            <a:pPr algn="just">
              <a:spcBef>
                <a:spcPts val="625"/>
              </a:spcBef>
              <a:buFont typeface="Wingdings" pitchFamily="2" charset="2"/>
              <a:buChar char="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dirty="0" smtClean="0">
                <a:solidFill>
                  <a:srgbClr val="000000"/>
                </a:solidFill>
              </a:rPr>
              <a:t>Medula Óssea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000000"/>
                </a:solidFill>
              </a:rPr>
              <a:t/>
            </a:r>
            <a:br>
              <a:rPr lang="pt-BR" dirty="0" smtClean="0">
                <a:solidFill>
                  <a:srgbClr val="000000"/>
                </a:solidFill>
              </a:rPr>
            </a:br>
            <a:r>
              <a:rPr lang="pt-BR" sz="4900" b="1" dirty="0" smtClean="0">
                <a:solidFill>
                  <a:srgbClr val="000000"/>
                </a:solidFill>
                <a:latin typeface="Vijaya" pitchFamily="34" charset="0"/>
                <a:cs typeface="Vijaya" pitchFamily="34" charset="0"/>
              </a:rPr>
              <a:t>Órgãos que podem ser doados </a:t>
            </a:r>
            <a:r>
              <a:rPr lang="pt-BR" sz="4900" b="1" u="sng" dirty="0" smtClean="0">
                <a:solidFill>
                  <a:srgbClr val="000000"/>
                </a:solidFill>
                <a:latin typeface="Vijaya" pitchFamily="34" charset="0"/>
                <a:cs typeface="Vijaya" pitchFamily="34" charset="0"/>
              </a:rPr>
              <a:t>em Vida</a:t>
            </a:r>
            <a:r>
              <a:rPr lang="pt-BR" u="sng" dirty="0" smtClean="0">
                <a:solidFill>
                  <a:srgbClr val="000000"/>
                </a:solidFill>
              </a:rPr>
              <a:t/>
            </a:r>
            <a:br>
              <a:rPr lang="pt-BR" u="sng" dirty="0" smtClean="0">
                <a:solidFill>
                  <a:srgbClr val="000000"/>
                </a:solidFill>
              </a:rPr>
            </a:br>
            <a:endParaRPr lang="pt-B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143116"/>
            <a:ext cx="3259138" cy="4214842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72067" y="2285992"/>
            <a:ext cx="2699801" cy="4143404"/>
          </a:xfrm>
        </p:spPr>
        <p:txBody>
          <a:bodyPr>
            <a:normAutofit fontScale="85000" lnSpcReduction="20000"/>
          </a:bodyPr>
          <a:lstStyle/>
          <a:p>
            <a:pPr algn="just">
              <a:spcBef>
                <a:spcPts val="450"/>
              </a:spcBef>
              <a:buFont typeface="Wingdings" pitchFamily="2" charset="2"/>
              <a:buChar char="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dirty="0" smtClean="0">
                <a:solidFill>
                  <a:srgbClr val="000000"/>
                </a:solidFill>
              </a:rPr>
              <a:t> Rins</a:t>
            </a:r>
          </a:p>
          <a:p>
            <a:pPr algn="just">
              <a:lnSpc>
                <a:spcPct val="90000"/>
              </a:lnSpc>
              <a:spcBef>
                <a:spcPts val="450"/>
              </a:spcBef>
              <a:buFont typeface="Wingdings" pitchFamily="2" charset="2"/>
              <a:buChar char="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dirty="0" smtClean="0">
                <a:solidFill>
                  <a:srgbClr val="000000"/>
                </a:solidFill>
              </a:rPr>
              <a:t> Pulmões</a:t>
            </a:r>
          </a:p>
          <a:p>
            <a:pPr algn="just">
              <a:buFont typeface="Wingdings" pitchFamily="2" charset="2"/>
              <a:buChar char="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dirty="0" smtClean="0">
                <a:solidFill>
                  <a:srgbClr val="000000"/>
                </a:solidFill>
              </a:rPr>
              <a:t> Coração</a:t>
            </a:r>
          </a:p>
          <a:p>
            <a:pPr algn="just">
              <a:buFont typeface="Wingdings" pitchFamily="2" charset="2"/>
              <a:buChar char="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dirty="0" smtClean="0">
                <a:solidFill>
                  <a:srgbClr val="000000"/>
                </a:solidFill>
              </a:rPr>
              <a:t> Válvulas Cardíacas</a:t>
            </a:r>
          </a:p>
          <a:p>
            <a:pPr algn="just">
              <a:spcBef>
                <a:spcPts val="450"/>
              </a:spcBef>
              <a:buFont typeface="Wingdings" pitchFamily="2" charset="2"/>
              <a:buChar char="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dirty="0" smtClean="0">
                <a:solidFill>
                  <a:srgbClr val="000000"/>
                </a:solidFill>
              </a:rPr>
              <a:t> Fígado</a:t>
            </a:r>
          </a:p>
          <a:p>
            <a:pPr algn="just">
              <a:spcBef>
                <a:spcPts val="450"/>
              </a:spcBef>
              <a:buFont typeface="Wingdings" pitchFamily="2" charset="2"/>
              <a:buChar char="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dirty="0" smtClean="0">
                <a:solidFill>
                  <a:srgbClr val="000000"/>
                </a:solidFill>
              </a:rPr>
              <a:t> Pâncreas</a:t>
            </a:r>
          </a:p>
          <a:p>
            <a:pPr algn="just">
              <a:buFont typeface="Wingdings" pitchFamily="2" charset="2"/>
              <a:buChar char="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dirty="0" smtClean="0">
                <a:solidFill>
                  <a:srgbClr val="000000"/>
                </a:solidFill>
              </a:rPr>
              <a:t> Intestino</a:t>
            </a:r>
          </a:p>
          <a:p>
            <a:pPr algn="just">
              <a:spcBef>
                <a:spcPts val="450"/>
              </a:spcBef>
              <a:buFont typeface="Wingdings" pitchFamily="2" charset="2"/>
              <a:buChar char="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dirty="0" smtClean="0">
                <a:solidFill>
                  <a:srgbClr val="000000"/>
                </a:solidFill>
              </a:rPr>
              <a:t> Córneas</a:t>
            </a:r>
          </a:p>
          <a:p>
            <a:pPr algn="just">
              <a:spcBef>
                <a:spcPts val="450"/>
              </a:spcBef>
              <a:buFont typeface="Wingdings" pitchFamily="2" charset="2"/>
              <a:buChar char="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dirty="0" smtClean="0">
                <a:solidFill>
                  <a:srgbClr val="000000"/>
                </a:solidFill>
              </a:rPr>
              <a:t> Ossos</a:t>
            </a:r>
          </a:p>
          <a:p>
            <a:pPr algn="just">
              <a:spcBef>
                <a:spcPts val="450"/>
              </a:spcBef>
              <a:buFont typeface="Wingdings" pitchFamily="2" charset="2"/>
              <a:buChar char="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dirty="0" smtClean="0">
                <a:solidFill>
                  <a:srgbClr val="000000"/>
                </a:solidFill>
              </a:rPr>
              <a:t> </a:t>
            </a:r>
            <a:r>
              <a:rPr lang="pt-BR" b="1" dirty="0" smtClean="0">
                <a:solidFill>
                  <a:srgbClr val="000000"/>
                </a:solidFill>
              </a:rPr>
              <a:t>Cartilagem</a:t>
            </a:r>
          </a:p>
          <a:p>
            <a:pPr algn="just">
              <a:spcBef>
                <a:spcPts val="450"/>
              </a:spcBef>
              <a:buFont typeface="Wingdings" pitchFamily="2" charset="2"/>
              <a:buChar char="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dirty="0" smtClean="0">
                <a:solidFill>
                  <a:srgbClr val="000000"/>
                </a:solidFill>
              </a:rPr>
              <a:t>Tendão</a:t>
            </a:r>
          </a:p>
          <a:p>
            <a:pPr algn="just">
              <a:spcBef>
                <a:spcPts val="450"/>
              </a:spcBef>
              <a:buFont typeface="Wingdings" pitchFamily="2" charset="2"/>
              <a:buChar char="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dirty="0" smtClean="0">
                <a:solidFill>
                  <a:srgbClr val="000000"/>
                </a:solidFill>
              </a:rPr>
              <a:t> Veias</a:t>
            </a:r>
          </a:p>
          <a:p>
            <a:pPr algn="just">
              <a:spcBef>
                <a:spcPts val="450"/>
              </a:spcBef>
              <a:buFont typeface="Wingdings" pitchFamily="2" charset="2"/>
              <a:buChar char="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dirty="0" smtClean="0">
                <a:solidFill>
                  <a:srgbClr val="000000"/>
                </a:solidFill>
              </a:rPr>
              <a:t> Pele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000000"/>
                </a:solidFill>
              </a:rPr>
              <a:t/>
            </a:r>
            <a:br>
              <a:rPr lang="pt-BR" dirty="0" smtClean="0">
                <a:solidFill>
                  <a:srgbClr val="000000"/>
                </a:solidFill>
              </a:rPr>
            </a:br>
            <a:r>
              <a:rPr lang="pt-BR" sz="4900" b="1" dirty="0" smtClean="0">
                <a:solidFill>
                  <a:srgbClr val="000000"/>
                </a:solidFill>
                <a:latin typeface="Vijaya" pitchFamily="34" charset="0"/>
                <a:cs typeface="Vijaya" pitchFamily="34" charset="0"/>
              </a:rPr>
              <a:t>Órgãos e Tecidos que podem ser doados após a morte</a:t>
            </a:r>
            <a:r>
              <a:rPr lang="pt-BR" dirty="0" smtClean="0">
                <a:solidFill>
                  <a:srgbClr val="000000"/>
                </a:solidFill>
              </a:rPr>
              <a:t/>
            </a:r>
            <a:br>
              <a:rPr lang="pt-BR" dirty="0" smtClean="0">
                <a:solidFill>
                  <a:srgbClr val="000000"/>
                </a:solidFill>
              </a:rPr>
            </a:br>
            <a:endParaRPr lang="pt-BR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571744"/>
            <a:ext cx="3875087" cy="3735396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57224" y="2500306"/>
            <a:ext cx="7408333" cy="610657"/>
          </a:xfrm>
        </p:spPr>
        <p:txBody>
          <a:bodyPr/>
          <a:lstStyle/>
          <a:p>
            <a:r>
              <a:rPr lang="pt-BR" dirty="0" smtClean="0">
                <a:solidFill>
                  <a:srgbClr val="000000"/>
                </a:solidFill>
              </a:rPr>
              <a:t>São aqueles em que se constata a </a:t>
            </a:r>
            <a:r>
              <a:rPr lang="pt-BR" b="1" u="sng" dirty="0" smtClean="0">
                <a:solidFill>
                  <a:srgbClr val="000000"/>
                </a:solidFill>
              </a:rPr>
              <a:t>Morte encefálica.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000000"/>
                </a:solidFill>
              </a:rPr>
              <a:t/>
            </a:r>
            <a:br>
              <a:rPr lang="pt-BR" dirty="0" smtClean="0">
                <a:solidFill>
                  <a:srgbClr val="000000"/>
                </a:solidFill>
              </a:rPr>
            </a:br>
            <a:r>
              <a:rPr lang="pt-BR" sz="4900" b="1" dirty="0" smtClean="0">
                <a:solidFill>
                  <a:srgbClr val="000000"/>
                </a:solidFill>
                <a:latin typeface="Vijaya" pitchFamily="34" charset="0"/>
                <a:cs typeface="Vijaya" pitchFamily="34" charset="0"/>
              </a:rPr>
              <a:t>Doadores de órgãos </a:t>
            </a:r>
            <a:br>
              <a:rPr lang="pt-BR" sz="4900" b="1" dirty="0" smtClean="0">
                <a:solidFill>
                  <a:srgbClr val="000000"/>
                </a:solidFill>
                <a:latin typeface="Vijaya" pitchFamily="34" charset="0"/>
                <a:cs typeface="Vijaya" pitchFamily="34" charset="0"/>
              </a:rPr>
            </a:br>
            <a:r>
              <a:rPr lang="pt-BR" sz="4900" b="1" dirty="0" smtClean="0">
                <a:solidFill>
                  <a:srgbClr val="000000"/>
                </a:solidFill>
                <a:latin typeface="Vijaya" pitchFamily="34" charset="0"/>
                <a:cs typeface="Vijaya" pitchFamily="34" charset="0"/>
              </a:rPr>
              <a:t>não-vivos</a:t>
            </a:r>
            <a:r>
              <a:rPr lang="pt-BR" dirty="0" smtClean="0">
                <a:solidFill>
                  <a:srgbClr val="000000"/>
                </a:solidFill>
              </a:rPr>
              <a:t/>
            </a:r>
            <a:br>
              <a:rPr lang="pt-BR" dirty="0" smtClean="0">
                <a:solidFill>
                  <a:srgbClr val="000000"/>
                </a:solidFill>
              </a:rPr>
            </a:br>
            <a:endParaRPr lang="pt-BR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3143248"/>
            <a:ext cx="2463800" cy="34290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71472" y="2357431"/>
            <a:ext cx="6700329" cy="3000396"/>
          </a:xfrm>
        </p:spPr>
        <p:txBody>
          <a:bodyPr>
            <a:normAutofit fontScale="92500" lnSpcReduction="10000"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dirty="0" smtClean="0">
                <a:solidFill>
                  <a:srgbClr val="000000"/>
                </a:solidFill>
              </a:rPr>
              <a:t>Morte encefálica significa a morte da pessoa.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b="1" dirty="0" smtClean="0">
              <a:solidFill>
                <a:srgbClr val="000000"/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dirty="0" smtClean="0">
                <a:solidFill>
                  <a:srgbClr val="000000"/>
                </a:solidFill>
              </a:rPr>
              <a:t>É uma lesão </a:t>
            </a:r>
            <a:r>
              <a:rPr lang="pt-BR" b="1" u="sng" dirty="0" smtClean="0">
                <a:solidFill>
                  <a:srgbClr val="000000"/>
                </a:solidFill>
              </a:rPr>
              <a:t>irrecuperável</a:t>
            </a:r>
            <a:r>
              <a:rPr lang="pt-BR" b="1" dirty="0" smtClean="0">
                <a:solidFill>
                  <a:srgbClr val="000000"/>
                </a:solidFill>
              </a:rPr>
              <a:t> e </a:t>
            </a:r>
            <a:r>
              <a:rPr lang="pt-BR" b="1" u="sng" dirty="0" smtClean="0">
                <a:solidFill>
                  <a:srgbClr val="000000"/>
                </a:solidFill>
              </a:rPr>
              <a:t>irreversível</a:t>
            </a:r>
            <a:r>
              <a:rPr lang="pt-BR" b="1" dirty="0" smtClean="0">
                <a:solidFill>
                  <a:srgbClr val="000000"/>
                </a:solidFill>
              </a:rPr>
              <a:t> do cérebro após traumatismo craniano grave, tumor intracraniano ou derrame cerebral.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b="1" dirty="0" smtClean="0">
              <a:solidFill>
                <a:srgbClr val="000000"/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dirty="0" smtClean="0">
                <a:solidFill>
                  <a:srgbClr val="000000"/>
                </a:solidFill>
              </a:rPr>
              <a:t>É a </a:t>
            </a:r>
            <a:r>
              <a:rPr lang="pt-BR" b="1" u="sng" dirty="0" smtClean="0">
                <a:solidFill>
                  <a:srgbClr val="000000"/>
                </a:solidFill>
              </a:rPr>
              <a:t>interrupção definitiva</a:t>
            </a:r>
            <a:r>
              <a:rPr lang="pt-BR" b="1" dirty="0" smtClean="0">
                <a:solidFill>
                  <a:srgbClr val="000000"/>
                </a:solidFill>
              </a:rPr>
              <a:t> de todas as atividades cerebrais. 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900" b="1" dirty="0" smtClean="0">
                <a:solidFill>
                  <a:srgbClr val="000000"/>
                </a:solidFill>
                <a:latin typeface="Vijaya" pitchFamily="34" charset="0"/>
                <a:cs typeface="Vijaya" pitchFamily="34" charset="0"/>
              </a:rPr>
              <a:t/>
            </a:r>
            <a:br>
              <a:rPr lang="pt-BR" sz="4900" b="1" dirty="0" smtClean="0">
                <a:solidFill>
                  <a:srgbClr val="000000"/>
                </a:solidFill>
                <a:latin typeface="Vijaya" pitchFamily="34" charset="0"/>
                <a:cs typeface="Vijaya" pitchFamily="34" charset="0"/>
              </a:rPr>
            </a:br>
            <a:r>
              <a:rPr lang="pt-BR" sz="4900" b="1" dirty="0" smtClean="0">
                <a:solidFill>
                  <a:srgbClr val="000000"/>
                </a:solidFill>
                <a:latin typeface="Vijaya" pitchFamily="34" charset="0"/>
                <a:cs typeface="Vijaya" pitchFamily="34" charset="0"/>
              </a:rPr>
              <a:t>O que é Morte Encefálica?</a:t>
            </a:r>
            <a:r>
              <a:rPr lang="pt-BR" dirty="0" smtClean="0">
                <a:solidFill>
                  <a:srgbClr val="000000"/>
                </a:solidFill>
              </a:rPr>
              <a:t/>
            </a:r>
            <a:br>
              <a:rPr lang="pt-BR" dirty="0" smtClean="0">
                <a:solidFill>
                  <a:srgbClr val="000000"/>
                </a:solidFill>
              </a:rPr>
            </a:b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928662" y="57150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NÃO DEVEMOS CONFUNDIR COM COMA...</a:t>
            </a:r>
            <a:endParaRPr lang="pt-BR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5000636"/>
            <a:ext cx="2520950" cy="1481137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Personalizada 9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C459"/>
      </a:accent1>
      <a:accent2>
        <a:srgbClr val="405B5C"/>
      </a:accent2>
      <a:accent3>
        <a:srgbClr val="00C459"/>
      </a:accent3>
      <a:accent4>
        <a:srgbClr val="00C459"/>
      </a:accent4>
      <a:accent5>
        <a:srgbClr val="405B5C"/>
      </a:accent5>
      <a:accent6>
        <a:srgbClr val="F0B81F"/>
      </a:accent6>
      <a:hlink>
        <a:srgbClr val="00A3D6"/>
      </a:hlink>
      <a:folHlink>
        <a:srgbClr val="694F07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1190</TotalTime>
  <Words>487</Words>
  <Application>Microsoft Office PowerPoint</Application>
  <PresentationFormat>Apresentação na tela (4:3)</PresentationFormat>
  <Paragraphs>143</Paragraphs>
  <Slides>27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29" baseType="lpstr">
      <vt:lpstr>Forma de Onda</vt:lpstr>
      <vt:lpstr>Imagem de Bitmap</vt:lpstr>
      <vt:lpstr>Slide 1</vt:lpstr>
      <vt:lpstr>Slide 2</vt:lpstr>
      <vt:lpstr>  O que é Doação de Órgãos e Tecidos ? </vt:lpstr>
      <vt:lpstr> O que é necessário para a doação? </vt:lpstr>
      <vt:lpstr> Quais são os tipos de Doadores? </vt:lpstr>
      <vt:lpstr> Órgãos que podem ser doados em Vida </vt:lpstr>
      <vt:lpstr> Órgãos e Tecidos que podem ser doados após a morte </vt:lpstr>
      <vt:lpstr> Doadores de órgãos  não-vivos </vt:lpstr>
      <vt:lpstr> O que é Morte Encefálica? </vt:lpstr>
      <vt:lpstr> Coma x Morte Encefálica </vt:lpstr>
      <vt:lpstr>Diagnóstico gráfico de  Morte Encefálica</vt:lpstr>
      <vt:lpstr>Diagnóstico gráfico de  Morte Encefálica</vt:lpstr>
      <vt:lpstr>Slide 13</vt:lpstr>
      <vt:lpstr> Passos para a doação </vt:lpstr>
      <vt:lpstr> Como se decide quem irá receber o órgão? </vt:lpstr>
      <vt:lpstr>Entrevista familiar</vt:lpstr>
      <vt:lpstr>Tempo Útil para  Retirada e Transplante</vt:lpstr>
      <vt:lpstr> Faça sua parte! </vt:lpstr>
      <vt:lpstr>Slide 19</vt:lpstr>
      <vt:lpstr>Slide 20</vt:lpstr>
      <vt:lpstr> Seja um Doador #salvevidas# </vt:lpstr>
      <vt:lpstr>Lista de Espera Rio Grande do Sul</vt:lpstr>
      <vt:lpstr>23/05/2019 Captação de Órgãos</vt:lpstr>
      <vt:lpstr>Retirada do Fígado</vt:lpstr>
      <vt:lpstr>Retirada dos Rins</vt:lpstr>
      <vt:lpstr>Preparação para retirada das Córneas</vt:lpstr>
      <vt:lpstr>Retirada das Córneas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Cliente</dc:creator>
  <cp:lastModifiedBy>Usuario</cp:lastModifiedBy>
  <cp:revision>121</cp:revision>
  <dcterms:created xsi:type="dcterms:W3CDTF">2019-05-21T22:10:58Z</dcterms:created>
  <dcterms:modified xsi:type="dcterms:W3CDTF">2019-09-02T19:12:46Z</dcterms:modified>
</cp:coreProperties>
</file>